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0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D41E8F7-3C10-4224-9A35-1E682777CC5C}" type="datetimeFigureOut">
              <a:rPr lang="ru-RU" smtClean="0"/>
              <a:t>26.11.2021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DB35FA-AFC3-4D8B-9965-4AA0D0F714DE}" type="slidenum">
              <a:rPr lang="ru-RU" smtClean="0"/>
              <a:t>‹#›</a:t>
            </a:fld>
            <a:endParaRPr lang="ru-RU"/>
          </a:p>
        </p:txBody>
      </p:sp>
    </p:spTree>
    <p:extLst>
      <p:ext uri="{BB962C8B-B14F-4D97-AF65-F5344CB8AC3E}">
        <p14:creationId xmlns:p14="http://schemas.microsoft.com/office/powerpoint/2010/main" val="389259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D41E8F7-3C10-4224-9A35-1E682777CC5C}" type="datetimeFigureOut">
              <a:rPr lang="ru-RU" smtClean="0"/>
              <a:t>26.11.2021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DB35FA-AFC3-4D8B-9965-4AA0D0F714DE}" type="slidenum">
              <a:rPr lang="ru-RU" smtClean="0"/>
              <a:t>‹#›</a:t>
            </a:fld>
            <a:endParaRPr lang="ru-RU"/>
          </a:p>
        </p:txBody>
      </p:sp>
    </p:spTree>
    <p:extLst>
      <p:ext uri="{BB962C8B-B14F-4D97-AF65-F5344CB8AC3E}">
        <p14:creationId xmlns:p14="http://schemas.microsoft.com/office/powerpoint/2010/main" val="1402927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D41E8F7-3C10-4224-9A35-1E682777CC5C}" type="datetimeFigureOut">
              <a:rPr lang="ru-RU" smtClean="0"/>
              <a:t>26.11.2021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DB35FA-AFC3-4D8B-9965-4AA0D0F714DE}" type="slidenum">
              <a:rPr lang="ru-RU" smtClean="0"/>
              <a:t>‹#›</a:t>
            </a:fld>
            <a:endParaRPr lang="ru-RU"/>
          </a:p>
        </p:txBody>
      </p:sp>
    </p:spTree>
    <p:extLst>
      <p:ext uri="{BB962C8B-B14F-4D97-AF65-F5344CB8AC3E}">
        <p14:creationId xmlns:p14="http://schemas.microsoft.com/office/powerpoint/2010/main" val="135084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D41E8F7-3C10-4224-9A35-1E682777CC5C}" type="datetimeFigureOut">
              <a:rPr lang="ru-RU" smtClean="0"/>
              <a:t>26.11.2021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DB35FA-AFC3-4D8B-9965-4AA0D0F714DE}" type="slidenum">
              <a:rPr lang="ru-RU" smtClean="0"/>
              <a:t>‹#›</a:t>
            </a:fld>
            <a:endParaRPr lang="ru-RU"/>
          </a:p>
        </p:txBody>
      </p:sp>
    </p:spTree>
    <p:extLst>
      <p:ext uri="{BB962C8B-B14F-4D97-AF65-F5344CB8AC3E}">
        <p14:creationId xmlns:p14="http://schemas.microsoft.com/office/powerpoint/2010/main" val="2919120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D41E8F7-3C10-4224-9A35-1E682777CC5C}" type="datetimeFigureOut">
              <a:rPr lang="ru-RU" smtClean="0"/>
              <a:t>26.11.2021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DB35FA-AFC3-4D8B-9965-4AA0D0F714DE}" type="slidenum">
              <a:rPr lang="ru-RU" smtClean="0"/>
              <a:t>‹#›</a:t>
            </a:fld>
            <a:endParaRPr lang="ru-RU"/>
          </a:p>
        </p:txBody>
      </p:sp>
    </p:spTree>
    <p:extLst>
      <p:ext uri="{BB962C8B-B14F-4D97-AF65-F5344CB8AC3E}">
        <p14:creationId xmlns:p14="http://schemas.microsoft.com/office/powerpoint/2010/main" val="165265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D41E8F7-3C10-4224-9A35-1E682777CC5C}" type="datetimeFigureOut">
              <a:rPr lang="ru-RU" smtClean="0"/>
              <a:t>26.11.2021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DB35FA-AFC3-4D8B-9965-4AA0D0F714DE}" type="slidenum">
              <a:rPr lang="ru-RU" smtClean="0"/>
              <a:t>‹#›</a:t>
            </a:fld>
            <a:endParaRPr lang="ru-RU"/>
          </a:p>
        </p:txBody>
      </p:sp>
    </p:spTree>
    <p:extLst>
      <p:ext uri="{BB962C8B-B14F-4D97-AF65-F5344CB8AC3E}">
        <p14:creationId xmlns:p14="http://schemas.microsoft.com/office/powerpoint/2010/main" val="167472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D41E8F7-3C10-4224-9A35-1E682777CC5C}" type="datetimeFigureOut">
              <a:rPr lang="ru-RU" smtClean="0"/>
              <a:t>26.11.2021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6DB35FA-AFC3-4D8B-9965-4AA0D0F714DE}" type="slidenum">
              <a:rPr lang="ru-RU" smtClean="0"/>
              <a:t>‹#›</a:t>
            </a:fld>
            <a:endParaRPr lang="ru-RU"/>
          </a:p>
        </p:txBody>
      </p:sp>
    </p:spTree>
    <p:extLst>
      <p:ext uri="{BB962C8B-B14F-4D97-AF65-F5344CB8AC3E}">
        <p14:creationId xmlns:p14="http://schemas.microsoft.com/office/powerpoint/2010/main" val="4108119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D41E8F7-3C10-4224-9A35-1E682777CC5C}" type="datetimeFigureOut">
              <a:rPr lang="ru-RU" smtClean="0"/>
              <a:t>26.11.2021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6DB35FA-AFC3-4D8B-9965-4AA0D0F714DE}" type="slidenum">
              <a:rPr lang="ru-RU" smtClean="0"/>
              <a:t>‹#›</a:t>
            </a:fld>
            <a:endParaRPr lang="ru-RU"/>
          </a:p>
        </p:txBody>
      </p:sp>
    </p:spTree>
    <p:extLst>
      <p:ext uri="{BB962C8B-B14F-4D97-AF65-F5344CB8AC3E}">
        <p14:creationId xmlns:p14="http://schemas.microsoft.com/office/powerpoint/2010/main" val="2251556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D41E8F7-3C10-4224-9A35-1E682777CC5C}" type="datetimeFigureOut">
              <a:rPr lang="ru-RU" smtClean="0"/>
              <a:t>26.11.2021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6DB35FA-AFC3-4D8B-9965-4AA0D0F714DE}" type="slidenum">
              <a:rPr lang="ru-RU" smtClean="0"/>
              <a:t>‹#›</a:t>
            </a:fld>
            <a:endParaRPr lang="ru-RU"/>
          </a:p>
        </p:txBody>
      </p:sp>
    </p:spTree>
    <p:extLst>
      <p:ext uri="{BB962C8B-B14F-4D97-AF65-F5344CB8AC3E}">
        <p14:creationId xmlns:p14="http://schemas.microsoft.com/office/powerpoint/2010/main" val="3812601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D41E8F7-3C10-4224-9A35-1E682777CC5C}" type="datetimeFigureOut">
              <a:rPr lang="ru-RU" smtClean="0"/>
              <a:t>26.11.2021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DB35FA-AFC3-4D8B-9965-4AA0D0F714DE}" type="slidenum">
              <a:rPr lang="ru-RU" smtClean="0"/>
              <a:t>‹#›</a:t>
            </a:fld>
            <a:endParaRPr lang="ru-RU"/>
          </a:p>
        </p:txBody>
      </p:sp>
    </p:spTree>
    <p:extLst>
      <p:ext uri="{BB962C8B-B14F-4D97-AF65-F5344CB8AC3E}">
        <p14:creationId xmlns:p14="http://schemas.microsoft.com/office/powerpoint/2010/main" val="258295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D41E8F7-3C10-4224-9A35-1E682777CC5C}" type="datetimeFigureOut">
              <a:rPr lang="ru-RU" smtClean="0"/>
              <a:t>26.11.2021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DB35FA-AFC3-4D8B-9965-4AA0D0F714DE}" type="slidenum">
              <a:rPr lang="ru-RU" smtClean="0"/>
              <a:t>‹#›</a:t>
            </a:fld>
            <a:endParaRPr lang="ru-RU"/>
          </a:p>
        </p:txBody>
      </p:sp>
    </p:spTree>
    <p:extLst>
      <p:ext uri="{BB962C8B-B14F-4D97-AF65-F5344CB8AC3E}">
        <p14:creationId xmlns:p14="http://schemas.microsoft.com/office/powerpoint/2010/main" val="2134644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1E8F7-3C10-4224-9A35-1E682777CC5C}" type="datetimeFigureOut">
              <a:rPr lang="ru-RU" smtClean="0"/>
              <a:t>26.11.2021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B35FA-AFC3-4D8B-9965-4AA0D0F714DE}" type="slidenum">
              <a:rPr lang="ru-RU" smtClean="0"/>
              <a:t>‹#›</a:t>
            </a:fld>
            <a:endParaRPr lang="ru-RU"/>
          </a:p>
        </p:txBody>
      </p:sp>
    </p:spTree>
    <p:extLst>
      <p:ext uri="{BB962C8B-B14F-4D97-AF65-F5344CB8AC3E}">
        <p14:creationId xmlns:p14="http://schemas.microsoft.com/office/powerpoint/2010/main" val="2773863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nonsystem.narod.ru/opolchenie/bedni.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88641"/>
            <a:ext cx="7772400" cy="3411810"/>
          </a:xfrm>
        </p:spPr>
        <p:txBody>
          <a:bodyPr>
            <a:normAutofit/>
          </a:bodyPr>
          <a:lstStyle/>
          <a:p>
            <a:r>
              <a:rPr lang="ru-RU" sz="6600" b="1" dirty="0" smtClean="0">
                <a:solidFill>
                  <a:srgbClr val="00B0F0"/>
                </a:solidFill>
                <a:latin typeface="Times New Roman" pitchFamily="18" charset="0"/>
                <a:cs typeface="Times New Roman" pitchFamily="18" charset="0"/>
              </a:rPr>
              <a:t>Истинное наслаждение идет изнутри</a:t>
            </a:r>
            <a:endParaRPr lang="ru-RU" sz="6600" b="1" dirty="0">
              <a:solidFill>
                <a:srgbClr val="00B0F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07504" y="3717032"/>
            <a:ext cx="8856984" cy="3065846"/>
          </a:xfrm>
        </p:spPr>
        <p:txBody>
          <a:bodyPr/>
          <a:lstStyle/>
          <a:p>
            <a:r>
              <a:rPr lang="ru-RU" sz="4400" b="1" dirty="0" smtClean="0">
                <a:solidFill>
                  <a:srgbClr val="00B0F0"/>
                </a:solidFill>
                <a:latin typeface="Times New Roman" pitchFamily="18" charset="0"/>
                <a:cs typeface="Times New Roman" pitchFamily="18" charset="0"/>
              </a:rPr>
              <a:t>Стихотворения в защиту жизни</a:t>
            </a:r>
          </a:p>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4561175"/>
            <a:ext cx="3690839" cy="2187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6520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3429000"/>
          </a:xfrm>
        </p:spPr>
        <p:txBody>
          <a:bodyPr>
            <a:normAutofit fontScale="90000"/>
          </a:bodyPr>
          <a:lstStyle/>
          <a:p>
            <a:pPr algn="l"/>
            <a:r>
              <a:rPr lang="ru-RU" sz="2400" b="1" dirty="0" smtClean="0">
                <a:solidFill>
                  <a:srgbClr val="00B0F0"/>
                </a:solidFill>
                <a:latin typeface="Times New Roman" pitchFamily="18" charset="0"/>
                <a:cs typeface="Times New Roman" pitchFamily="18" charset="0"/>
              </a:rPr>
              <a:t>Алмазов Борис Николаевич – (27 октября [8 ноября] 1827 года — 3 [15] апреля 1876 года) — русский поэт-пародист.</a:t>
            </a:r>
            <a:br>
              <a:rPr lang="ru-RU" sz="2400" b="1" dirty="0" smtClean="0">
                <a:solidFill>
                  <a:srgbClr val="00B0F0"/>
                </a:solidFill>
                <a:latin typeface="Times New Roman" pitchFamily="18" charset="0"/>
                <a:cs typeface="Times New Roman" pitchFamily="18" charset="0"/>
              </a:rPr>
            </a:br>
            <a:r>
              <a:rPr lang="ru-RU" sz="2400" b="1" dirty="0" smtClean="0">
                <a:solidFill>
                  <a:srgbClr val="00B0F0"/>
                </a:solidFill>
                <a:latin typeface="Times New Roman" pitchFamily="18" charset="0"/>
                <a:cs typeface="Times New Roman" pitchFamily="18" charset="0"/>
              </a:rPr>
              <a:t/>
            </a:r>
            <a:br>
              <a:rPr lang="ru-RU" sz="2400" b="1" dirty="0" smtClean="0">
                <a:solidFill>
                  <a:srgbClr val="00B0F0"/>
                </a:solidFill>
                <a:latin typeface="Times New Roman" pitchFamily="18" charset="0"/>
                <a:cs typeface="Times New Roman" pitchFamily="18" charset="0"/>
              </a:rPr>
            </a:br>
            <a:r>
              <a:rPr lang="ru-RU" sz="2400" b="1" dirty="0" smtClean="0">
                <a:solidFill>
                  <a:srgbClr val="00B0F0"/>
                </a:solidFill>
                <a:latin typeface="Times New Roman" pitchFamily="18" charset="0"/>
                <a:cs typeface="Times New Roman" pitchFamily="18" charset="0"/>
              </a:rPr>
              <a:t>Есть в мире много сил великих,</a:t>
            </a:r>
            <a:br>
              <a:rPr lang="ru-RU" sz="2400" b="1" dirty="0" smtClean="0">
                <a:solidFill>
                  <a:srgbClr val="00B0F0"/>
                </a:solidFill>
                <a:latin typeface="Times New Roman" pitchFamily="18" charset="0"/>
                <a:cs typeface="Times New Roman" pitchFamily="18" charset="0"/>
              </a:rPr>
            </a:br>
            <a:r>
              <a:rPr lang="ru-RU" sz="2400" b="1" dirty="0" smtClean="0">
                <a:solidFill>
                  <a:srgbClr val="00B0F0"/>
                </a:solidFill>
                <a:latin typeface="Times New Roman" pitchFamily="18" charset="0"/>
                <a:cs typeface="Times New Roman" pitchFamily="18" charset="0"/>
              </a:rPr>
              <a:t>Благих и кротких, злых и диких.</a:t>
            </a:r>
            <a:br>
              <a:rPr lang="ru-RU" sz="2400" b="1" dirty="0" smtClean="0">
                <a:solidFill>
                  <a:srgbClr val="00B0F0"/>
                </a:solidFill>
                <a:latin typeface="Times New Roman" pitchFamily="18" charset="0"/>
                <a:cs typeface="Times New Roman" pitchFamily="18" charset="0"/>
              </a:rPr>
            </a:br>
            <a:r>
              <a:rPr lang="ru-RU" sz="2400" b="1" dirty="0" smtClean="0">
                <a:solidFill>
                  <a:srgbClr val="00B0F0"/>
                </a:solidFill>
                <a:latin typeface="Times New Roman" pitchFamily="18" charset="0"/>
                <a:cs typeface="Times New Roman" pitchFamily="18" charset="0"/>
              </a:rPr>
              <a:t>И каждой власть своя дана.</a:t>
            </a:r>
            <a:br>
              <a:rPr lang="ru-RU" sz="2400" b="1" dirty="0" smtClean="0">
                <a:solidFill>
                  <a:srgbClr val="00B0F0"/>
                </a:solidFill>
                <a:latin typeface="Times New Roman" pitchFamily="18" charset="0"/>
                <a:cs typeface="Times New Roman" pitchFamily="18" charset="0"/>
              </a:rPr>
            </a:br>
            <a:r>
              <a:rPr lang="ru-RU" sz="2400" b="1" dirty="0" smtClean="0">
                <a:solidFill>
                  <a:srgbClr val="00B0F0"/>
                </a:solidFill>
                <a:latin typeface="Times New Roman" pitchFamily="18" charset="0"/>
                <a:cs typeface="Times New Roman" pitchFamily="18" charset="0"/>
              </a:rPr>
              <a:t>Но есть одна,</a:t>
            </a:r>
            <a:br>
              <a:rPr lang="ru-RU" sz="2400" b="1" dirty="0" smtClean="0">
                <a:solidFill>
                  <a:srgbClr val="00B0F0"/>
                </a:solidFill>
                <a:latin typeface="Times New Roman" pitchFamily="18" charset="0"/>
                <a:cs typeface="Times New Roman" pitchFamily="18" charset="0"/>
              </a:rPr>
            </a:br>
            <a:r>
              <a:rPr lang="ru-RU" sz="2400" b="1" dirty="0" smtClean="0">
                <a:solidFill>
                  <a:srgbClr val="00B0F0"/>
                </a:solidFill>
                <a:latin typeface="Times New Roman" pitchFamily="18" charset="0"/>
                <a:cs typeface="Times New Roman" pitchFamily="18" charset="0"/>
              </a:rPr>
              <a:t>И нет ей равной,—</a:t>
            </a:r>
            <a:br>
              <a:rPr lang="ru-RU" sz="2400" b="1" dirty="0" smtClean="0">
                <a:solidFill>
                  <a:srgbClr val="00B0F0"/>
                </a:solidFill>
                <a:latin typeface="Times New Roman" pitchFamily="18" charset="0"/>
                <a:cs typeface="Times New Roman" pitchFamily="18" charset="0"/>
              </a:rPr>
            </a:br>
            <a:r>
              <a:rPr lang="ru-RU" sz="2400" b="1" dirty="0" smtClean="0">
                <a:solidFill>
                  <a:srgbClr val="00B0F0"/>
                </a:solidFill>
                <a:latin typeface="Times New Roman" pitchFamily="18" charset="0"/>
                <a:cs typeface="Times New Roman" pitchFamily="18" charset="0"/>
              </a:rPr>
              <a:t>То сила влаги своенравной.</a:t>
            </a:r>
            <a:br>
              <a:rPr lang="ru-RU" sz="2400" b="1" dirty="0" smtClean="0">
                <a:solidFill>
                  <a:srgbClr val="00B0F0"/>
                </a:solidFill>
                <a:latin typeface="Times New Roman" pitchFamily="18" charset="0"/>
                <a:cs typeface="Times New Roman" pitchFamily="18" charset="0"/>
              </a:rPr>
            </a:br>
            <a:r>
              <a:rPr lang="ru-RU" sz="2400" b="1" dirty="0" smtClean="0">
                <a:solidFill>
                  <a:srgbClr val="00B0F0"/>
                </a:solidFill>
                <a:latin typeface="Times New Roman" pitchFamily="18" charset="0"/>
                <a:cs typeface="Times New Roman" pitchFamily="18" charset="0"/>
              </a:rPr>
              <a:t>То сила страшная вина...</a:t>
            </a:r>
            <a:br>
              <a:rPr lang="ru-RU" sz="2400" b="1" dirty="0" smtClean="0">
                <a:solidFill>
                  <a:srgbClr val="00B0F0"/>
                </a:solidFill>
                <a:latin typeface="Times New Roman" pitchFamily="18" charset="0"/>
                <a:cs typeface="Times New Roman" pitchFamily="18" charset="0"/>
              </a:rPr>
            </a:br>
            <a:endParaRPr lang="ru-RU" sz="2400" b="1" dirty="0">
              <a:solidFill>
                <a:srgbClr val="00B0F0"/>
              </a:solidFill>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848" y="3277441"/>
            <a:ext cx="2520280" cy="339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560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3356992"/>
          </a:xfrm>
        </p:spPr>
        <p:txBody>
          <a:bodyPr>
            <a:normAutofit/>
          </a:bodyPr>
          <a:lstStyle/>
          <a:p>
            <a:pPr indent="228600" algn="l">
              <a:lnSpc>
                <a:spcPct val="115000"/>
              </a:lnSpc>
              <a:spcAft>
                <a:spcPts val="0"/>
              </a:spcAft>
            </a:pPr>
            <a:r>
              <a:rPr lang="ru-RU" sz="1800" b="1" dirty="0" smtClean="0">
                <a:solidFill>
                  <a:srgbClr val="00B0F0"/>
                </a:solidFill>
                <a:effectLst/>
                <a:latin typeface="Times New Roman"/>
                <a:ea typeface="Times New Roman"/>
                <a:cs typeface="Times New Roman"/>
              </a:rPr>
              <a:t>В России русской власти уж не быть.</a:t>
            </a:r>
            <a:r>
              <a:rPr lang="ru-RU" sz="1600" b="1" dirty="0">
                <a:solidFill>
                  <a:srgbClr val="00B0F0"/>
                </a:solidFill>
                <a:ea typeface="Calibri"/>
                <a:cs typeface="Times New Roman"/>
              </a:rPr>
              <a:t/>
            </a:r>
            <a:br>
              <a:rPr lang="ru-RU" sz="1600" b="1" dirty="0">
                <a:solidFill>
                  <a:srgbClr val="00B0F0"/>
                </a:solidFill>
                <a:ea typeface="Calibri"/>
                <a:cs typeface="Times New Roman"/>
              </a:rPr>
            </a:br>
            <a:r>
              <a:rPr lang="ru-RU" sz="1800" b="1" dirty="0" smtClean="0">
                <a:solidFill>
                  <a:srgbClr val="00B0F0"/>
                </a:solidFill>
                <a:effectLst/>
                <a:latin typeface="Times New Roman"/>
                <a:ea typeface="Times New Roman"/>
                <a:cs typeface="Times New Roman"/>
              </a:rPr>
              <a:t>её споили изверги-злодеи.</a:t>
            </a:r>
            <a:r>
              <a:rPr lang="ru-RU" sz="1600" b="1" dirty="0">
                <a:solidFill>
                  <a:srgbClr val="00B0F0"/>
                </a:solidFill>
                <a:ea typeface="Calibri"/>
                <a:cs typeface="Times New Roman"/>
              </a:rPr>
              <a:t/>
            </a:r>
            <a:br>
              <a:rPr lang="ru-RU" sz="1600" b="1" dirty="0">
                <a:solidFill>
                  <a:srgbClr val="00B0F0"/>
                </a:solidFill>
                <a:ea typeface="Calibri"/>
                <a:cs typeface="Times New Roman"/>
              </a:rPr>
            </a:br>
            <a:r>
              <a:rPr lang="ru-RU" sz="1800" b="1" dirty="0" smtClean="0">
                <a:solidFill>
                  <a:srgbClr val="00B0F0"/>
                </a:solidFill>
                <a:effectLst/>
                <a:latin typeface="Times New Roman"/>
                <a:ea typeface="Times New Roman"/>
                <a:cs typeface="Times New Roman"/>
              </a:rPr>
              <a:t>теперь младенец просит пиво пить.</a:t>
            </a:r>
            <a:r>
              <a:rPr lang="ru-RU" sz="1600" b="1" dirty="0">
                <a:solidFill>
                  <a:srgbClr val="00B0F0"/>
                </a:solidFill>
                <a:ea typeface="Calibri"/>
                <a:cs typeface="Times New Roman"/>
              </a:rPr>
              <a:t/>
            </a:r>
            <a:br>
              <a:rPr lang="ru-RU" sz="1600" b="1" dirty="0">
                <a:solidFill>
                  <a:srgbClr val="00B0F0"/>
                </a:solidFill>
                <a:ea typeface="Calibri"/>
                <a:cs typeface="Times New Roman"/>
              </a:rPr>
            </a:br>
            <a:r>
              <a:rPr lang="ru-RU" sz="1800" b="1" dirty="0" smtClean="0">
                <a:solidFill>
                  <a:srgbClr val="00B0F0"/>
                </a:solidFill>
                <a:effectLst/>
                <a:latin typeface="Times New Roman"/>
                <a:ea typeface="Times New Roman"/>
                <a:cs typeface="Times New Roman"/>
              </a:rPr>
              <a:t>в России русским уж никто не верит</a:t>
            </a:r>
            <a:r>
              <a:rPr lang="ru-RU" sz="1600" b="1" dirty="0">
                <a:solidFill>
                  <a:srgbClr val="00B0F0"/>
                </a:solidFill>
                <a:ea typeface="Calibri"/>
                <a:cs typeface="Times New Roman"/>
              </a:rPr>
              <a:t/>
            </a:r>
            <a:br>
              <a:rPr lang="ru-RU" sz="1600" b="1" dirty="0">
                <a:solidFill>
                  <a:srgbClr val="00B0F0"/>
                </a:solidFill>
                <a:ea typeface="Calibri"/>
                <a:cs typeface="Times New Roman"/>
              </a:rPr>
            </a:br>
            <a:r>
              <a:rPr lang="ru-RU" sz="1800" b="1" dirty="0" smtClean="0">
                <a:solidFill>
                  <a:srgbClr val="00B0F0"/>
                </a:solidFill>
                <a:effectLst/>
                <a:latin typeface="Times New Roman"/>
                <a:ea typeface="Times New Roman"/>
                <a:cs typeface="Times New Roman"/>
              </a:rPr>
              <a:t>быть или пить? - не мучает вопрос.</a:t>
            </a:r>
            <a:r>
              <a:rPr lang="ru-RU" sz="1600" b="1" dirty="0">
                <a:solidFill>
                  <a:srgbClr val="00B0F0"/>
                </a:solidFill>
                <a:ea typeface="Calibri"/>
                <a:cs typeface="Times New Roman"/>
              </a:rPr>
              <a:t/>
            </a:r>
            <a:br>
              <a:rPr lang="ru-RU" sz="1600" b="1" dirty="0">
                <a:solidFill>
                  <a:srgbClr val="00B0F0"/>
                </a:solidFill>
                <a:ea typeface="Calibri"/>
                <a:cs typeface="Times New Roman"/>
              </a:rPr>
            </a:br>
            <a:r>
              <a:rPr lang="ru-RU" sz="1800" b="1" dirty="0" smtClean="0">
                <a:solidFill>
                  <a:srgbClr val="00B0F0"/>
                </a:solidFill>
                <a:effectLst/>
                <a:latin typeface="Times New Roman"/>
                <a:ea typeface="Times New Roman"/>
                <a:cs typeface="Times New Roman"/>
              </a:rPr>
              <a:t>к чему стране словесный сей понос?</a:t>
            </a:r>
            <a:r>
              <a:rPr lang="ru-RU" sz="1600" b="1" dirty="0">
                <a:solidFill>
                  <a:srgbClr val="00B0F0"/>
                </a:solidFill>
                <a:ea typeface="Calibri"/>
                <a:cs typeface="Times New Roman"/>
              </a:rPr>
              <a:t/>
            </a:r>
            <a:br>
              <a:rPr lang="ru-RU" sz="1600" b="1" dirty="0">
                <a:solidFill>
                  <a:srgbClr val="00B0F0"/>
                </a:solidFill>
                <a:ea typeface="Calibri"/>
                <a:cs typeface="Times New Roman"/>
              </a:rPr>
            </a:br>
            <a:r>
              <a:rPr lang="ru-RU" sz="1600" dirty="0" smtClean="0">
                <a:solidFill>
                  <a:srgbClr val="00B0F0"/>
                </a:solidFill>
                <a:ea typeface="Calibri"/>
                <a:cs typeface="Times New Roman"/>
              </a:rPr>
              <a:t/>
            </a:r>
            <a:br>
              <a:rPr lang="ru-RU" sz="1600" dirty="0" smtClean="0">
                <a:solidFill>
                  <a:srgbClr val="00B0F0"/>
                </a:solidFill>
                <a:ea typeface="Calibri"/>
                <a:cs typeface="Times New Roman"/>
              </a:rPr>
            </a:br>
            <a:r>
              <a:rPr lang="ru-RU" sz="1800" b="1" dirty="0" smtClean="0">
                <a:solidFill>
                  <a:srgbClr val="00B0F0"/>
                </a:solidFill>
                <a:latin typeface="Times New Roman" pitchFamily="18" charset="0"/>
                <a:ea typeface="Calibri"/>
                <a:cs typeface="Times New Roman" pitchFamily="18" charset="0"/>
              </a:rPr>
              <a:t>Аникин Сергей Сергеевич (р. 9 июня 1959 года) – кандидат педагогических наук, председатель Красноярского регионального общественного движения "Трезвая Сибирь"</a:t>
            </a:r>
            <a:endParaRPr lang="ru-RU" sz="1800" b="1" dirty="0">
              <a:solidFill>
                <a:srgbClr val="00B0F0"/>
              </a:solidFill>
              <a:latin typeface="Times New Roman" pitchFamily="18" charset="0"/>
              <a:cs typeface="Times New Roman" pitchFamily="18" charset="0"/>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9832" y="3247044"/>
            <a:ext cx="2934522" cy="361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0915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4624"/>
            <a:ext cx="8964488" cy="2952328"/>
          </a:xfrm>
        </p:spPr>
        <p:txBody>
          <a:bodyPr>
            <a:normAutofit fontScale="90000"/>
          </a:bodyPr>
          <a:lstStyle/>
          <a:p>
            <a:pPr algn="l"/>
            <a:r>
              <a:rPr lang="ru-RU" sz="2200" dirty="0" smtClean="0"/>
              <a:t/>
            </a:r>
            <a:br>
              <a:rPr lang="ru-RU" sz="2200" dirty="0" smtClean="0"/>
            </a:br>
            <a:r>
              <a:rPr lang="ru-RU" sz="2200" dirty="0"/>
              <a:t/>
            </a:r>
            <a:br>
              <a:rPr lang="ru-RU" sz="2200" dirty="0"/>
            </a:br>
            <a:r>
              <a:rPr lang="ru-RU" sz="2200" b="1" dirty="0" smtClean="0">
                <a:solidFill>
                  <a:srgbClr val="00B0F0"/>
                </a:solidFill>
                <a:latin typeface="Times New Roman" pitchFamily="18" charset="0"/>
                <a:cs typeface="Times New Roman" pitchFamily="18" charset="0"/>
              </a:rPr>
              <a:t>Асадов Эдуард Аркадьевич (</a:t>
            </a:r>
            <a:r>
              <a:rPr lang="ru-RU" sz="2200" b="1" dirty="0" err="1" smtClean="0">
                <a:solidFill>
                  <a:srgbClr val="00B0F0"/>
                </a:solidFill>
                <a:latin typeface="Times New Roman" pitchFamily="18" charset="0"/>
                <a:cs typeface="Times New Roman" pitchFamily="18" charset="0"/>
              </a:rPr>
              <a:t>Арташесович</a:t>
            </a:r>
            <a:r>
              <a:rPr lang="ru-RU" sz="2200" b="1" dirty="0" smtClean="0">
                <a:solidFill>
                  <a:srgbClr val="00B0F0"/>
                </a:solidFill>
                <a:latin typeface="Times New Roman" pitchFamily="18" charset="0"/>
                <a:cs typeface="Times New Roman" pitchFamily="18" charset="0"/>
              </a:rPr>
              <a:t>) (7 сентября 1923 года — 21 апреля 2004 года) — советский поэт и прозаик.</a:t>
            </a:r>
            <a:br>
              <a:rPr lang="ru-RU" sz="2200" b="1" dirty="0" smtClean="0">
                <a:solidFill>
                  <a:srgbClr val="00B0F0"/>
                </a:solidFill>
                <a:latin typeface="Times New Roman" pitchFamily="18" charset="0"/>
                <a:cs typeface="Times New Roman" pitchFamily="18" charset="0"/>
              </a:rPr>
            </a:br>
            <a:r>
              <a:rPr lang="ru-RU" sz="2200" b="1" dirty="0">
                <a:solidFill>
                  <a:srgbClr val="00B0F0"/>
                </a:solidFill>
                <a:latin typeface="Times New Roman" pitchFamily="18" charset="0"/>
                <a:cs typeface="Times New Roman" pitchFamily="18" charset="0"/>
              </a:rPr>
              <a:t/>
            </a:r>
            <a:br>
              <a:rPr lang="ru-RU" sz="2200" b="1" dirty="0">
                <a:solidFill>
                  <a:srgbClr val="00B0F0"/>
                </a:solidFill>
                <a:latin typeface="Times New Roman" pitchFamily="18" charset="0"/>
                <a:cs typeface="Times New Roman" pitchFamily="18" charset="0"/>
              </a:rPr>
            </a:br>
            <a:r>
              <a:rPr lang="ru-RU" sz="2700" b="1" dirty="0" smtClean="0">
                <a:solidFill>
                  <a:srgbClr val="00B0F0"/>
                </a:solidFill>
                <a:latin typeface="Times New Roman" pitchFamily="18" charset="0"/>
                <a:cs typeface="Times New Roman" pitchFamily="18" charset="0"/>
              </a:rPr>
              <a:t>Нет, друзья не там, где за столом</a:t>
            </a:r>
            <a:br>
              <a:rPr lang="ru-RU" sz="2700" b="1" dirty="0" smtClean="0">
                <a:solidFill>
                  <a:srgbClr val="00B0F0"/>
                </a:solidFill>
                <a:latin typeface="Times New Roman" pitchFamily="18" charset="0"/>
                <a:cs typeface="Times New Roman" pitchFamily="18" charset="0"/>
              </a:rPr>
            </a:br>
            <a:r>
              <a:rPr lang="ru-RU" sz="2700" b="1" dirty="0" smtClean="0">
                <a:solidFill>
                  <a:srgbClr val="00B0F0"/>
                </a:solidFill>
                <a:latin typeface="Times New Roman" pitchFamily="18" charset="0"/>
                <a:cs typeface="Times New Roman" pitchFamily="18" charset="0"/>
              </a:rPr>
              <a:t>Друг за друга тосты возглашают.</a:t>
            </a:r>
            <a:br>
              <a:rPr lang="ru-RU" sz="2700" b="1" dirty="0" smtClean="0">
                <a:solidFill>
                  <a:srgbClr val="00B0F0"/>
                </a:solidFill>
                <a:latin typeface="Times New Roman" pitchFamily="18" charset="0"/>
                <a:cs typeface="Times New Roman" pitchFamily="18" charset="0"/>
              </a:rPr>
            </a:br>
            <a:r>
              <a:rPr lang="ru-RU" sz="2700" b="1" dirty="0" smtClean="0">
                <a:solidFill>
                  <a:srgbClr val="00B0F0"/>
                </a:solidFill>
                <a:latin typeface="Times New Roman" pitchFamily="18" charset="0"/>
                <a:cs typeface="Times New Roman" pitchFamily="18" charset="0"/>
              </a:rPr>
              <a:t>Дружба там, где заслонят плечом,</a:t>
            </a:r>
            <a:br>
              <a:rPr lang="ru-RU" sz="2700" b="1" dirty="0" smtClean="0">
                <a:solidFill>
                  <a:srgbClr val="00B0F0"/>
                </a:solidFill>
                <a:latin typeface="Times New Roman" pitchFamily="18" charset="0"/>
                <a:cs typeface="Times New Roman" pitchFamily="18" charset="0"/>
              </a:rPr>
            </a:br>
            <a:r>
              <a:rPr lang="ru-RU" sz="2700" b="1" dirty="0" smtClean="0">
                <a:solidFill>
                  <a:srgbClr val="00B0F0"/>
                </a:solidFill>
                <a:latin typeface="Times New Roman" pitchFamily="18" charset="0"/>
                <a:cs typeface="Times New Roman" pitchFamily="18" charset="0"/>
              </a:rPr>
              <a:t>Где последним делятся рублем</a:t>
            </a:r>
            <a:br>
              <a:rPr lang="ru-RU" sz="2700" b="1" dirty="0" smtClean="0">
                <a:solidFill>
                  <a:srgbClr val="00B0F0"/>
                </a:solidFill>
                <a:latin typeface="Times New Roman" pitchFamily="18" charset="0"/>
                <a:cs typeface="Times New Roman" pitchFamily="18" charset="0"/>
              </a:rPr>
            </a:br>
            <a:r>
              <a:rPr lang="ru-RU" sz="2700" b="1" dirty="0" smtClean="0">
                <a:solidFill>
                  <a:srgbClr val="00B0F0"/>
                </a:solidFill>
                <a:latin typeface="Times New Roman" pitchFamily="18" charset="0"/>
                <a:cs typeface="Times New Roman" pitchFamily="18" charset="0"/>
              </a:rPr>
              <a:t>И в любых невзгодах выручают.</a:t>
            </a:r>
            <a:br>
              <a:rPr lang="ru-RU" sz="2700" b="1" dirty="0" smtClean="0">
                <a:solidFill>
                  <a:srgbClr val="00B0F0"/>
                </a:solidFill>
                <a:latin typeface="Times New Roman" pitchFamily="18" charset="0"/>
                <a:cs typeface="Times New Roman" pitchFamily="18" charset="0"/>
              </a:rPr>
            </a:br>
            <a:r>
              <a:rPr lang="ru-RU" sz="2800" dirty="0" smtClean="0"/>
              <a:t/>
            </a:r>
            <a:br>
              <a:rPr lang="ru-RU" sz="2800" dirty="0" smtClean="0"/>
            </a:br>
            <a:endParaRPr lang="ru-RU" sz="28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5856" y="2996952"/>
            <a:ext cx="2520279" cy="380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923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964488" cy="3356992"/>
          </a:xfrm>
        </p:spPr>
        <p:txBody>
          <a:bodyPr>
            <a:normAutofit fontScale="90000"/>
          </a:bodyPr>
          <a:lstStyle/>
          <a:p>
            <a:pPr algn="l"/>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000" b="1" dirty="0" smtClean="0">
                <a:solidFill>
                  <a:srgbClr val="00B0F0"/>
                </a:solidFill>
                <a:latin typeface="Times New Roman" pitchFamily="18" charset="0"/>
                <a:cs typeface="Times New Roman" pitchFamily="18" charset="0"/>
              </a:rPr>
              <a:t>Афанасьев Виктор Владимирович (20  мая 1932 года - 5 марта 2015 года) - российский поэт, прозаик, литературовед, церковный писатель, член Союза писателей СССР</a:t>
            </a:r>
            <a:br>
              <a:rPr lang="ru-RU" sz="2000" b="1" dirty="0" smtClean="0">
                <a:solidFill>
                  <a:srgbClr val="00B0F0"/>
                </a:solidFill>
                <a:latin typeface="Times New Roman" pitchFamily="18" charset="0"/>
                <a:cs typeface="Times New Roman" pitchFamily="18" charset="0"/>
              </a:rPr>
            </a:br>
            <a:r>
              <a:rPr lang="ru-RU" sz="2000" b="1" dirty="0" smtClean="0">
                <a:solidFill>
                  <a:srgbClr val="00B0F0"/>
                </a:solidFill>
                <a:latin typeface="Times New Roman" pitchFamily="18" charset="0"/>
                <a:cs typeface="Times New Roman" pitchFamily="18" charset="0"/>
              </a:rPr>
              <a:t/>
            </a:r>
            <a:br>
              <a:rPr lang="ru-RU" sz="2000" b="1" dirty="0" smtClean="0">
                <a:solidFill>
                  <a:srgbClr val="00B0F0"/>
                </a:solidFill>
                <a:latin typeface="Times New Roman" pitchFamily="18" charset="0"/>
                <a:cs typeface="Times New Roman" pitchFamily="18" charset="0"/>
              </a:rPr>
            </a:br>
            <a:r>
              <a:rPr lang="ru-RU" sz="4000" b="1" dirty="0" smtClean="0">
                <a:solidFill>
                  <a:srgbClr val="00B0F0"/>
                </a:solidFill>
                <a:latin typeface="Times New Roman" pitchFamily="18" charset="0"/>
                <a:cs typeface="Times New Roman" pitchFamily="18" charset="0"/>
              </a:rPr>
              <a:t>Пьянейте единства духом.</a:t>
            </a:r>
            <a:br>
              <a:rPr lang="ru-RU" sz="4000" b="1" dirty="0" smtClean="0">
                <a:solidFill>
                  <a:srgbClr val="00B0F0"/>
                </a:solidFill>
                <a:latin typeface="Times New Roman" pitchFamily="18" charset="0"/>
                <a:cs typeface="Times New Roman" pitchFamily="18" charset="0"/>
              </a:rPr>
            </a:br>
            <a:r>
              <a:rPr lang="ru-RU" sz="4000" b="1" dirty="0" smtClean="0">
                <a:solidFill>
                  <a:srgbClr val="00B0F0"/>
                </a:solidFill>
                <a:latin typeface="Times New Roman" pitchFamily="18" charset="0"/>
                <a:cs typeface="Times New Roman" pitchFamily="18" charset="0"/>
              </a:rPr>
              <a:t>Не пейте хмельного вина.</a:t>
            </a:r>
            <a:br>
              <a:rPr lang="ru-RU" sz="4000" b="1" dirty="0" smtClean="0">
                <a:solidFill>
                  <a:srgbClr val="00B0F0"/>
                </a:solidFill>
                <a:latin typeface="Times New Roman" pitchFamily="18" charset="0"/>
                <a:cs typeface="Times New Roman" pitchFamily="18" charset="0"/>
              </a:rPr>
            </a:br>
            <a:r>
              <a:rPr lang="ru-RU" sz="4000" b="1" dirty="0" smtClean="0">
                <a:solidFill>
                  <a:srgbClr val="00B0F0"/>
                </a:solidFill>
                <a:latin typeface="Times New Roman" pitchFamily="18" charset="0"/>
                <a:cs typeface="Times New Roman" pitchFamily="18" charset="0"/>
              </a:rPr>
              <a:t>По разным проверенным слухам</a:t>
            </a:r>
            <a:br>
              <a:rPr lang="ru-RU" sz="4000" b="1" dirty="0" smtClean="0">
                <a:solidFill>
                  <a:srgbClr val="00B0F0"/>
                </a:solidFill>
                <a:latin typeface="Times New Roman" pitchFamily="18" charset="0"/>
                <a:cs typeface="Times New Roman" pitchFamily="18" charset="0"/>
              </a:rPr>
            </a:br>
            <a:r>
              <a:rPr lang="ru-RU" sz="4000" b="1" dirty="0" smtClean="0">
                <a:solidFill>
                  <a:srgbClr val="00B0F0"/>
                </a:solidFill>
                <a:latin typeface="Times New Roman" pitchFamily="18" charset="0"/>
                <a:cs typeface="Times New Roman" pitchFamily="18" charset="0"/>
              </a:rPr>
              <a:t>Бог алчущих - сам Сатана.</a:t>
            </a:r>
            <a:br>
              <a:rPr lang="ru-RU" sz="4000" b="1" dirty="0" smtClean="0">
                <a:solidFill>
                  <a:srgbClr val="00B0F0"/>
                </a:solidFill>
                <a:latin typeface="Times New Roman" pitchFamily="18" charset="0"/>
                <a:cs typeface="Times New Roman" pitchFamily="18" charset="0"/>
              </a:rPr>
            </a:br>
            <a:r>
              <a:rPr lang="ru-RU" sz="4000" b="1" dirty="0" smtClean="0">
                <a:latin typeface="Times New Roman" pitchFamily="18" charset="0"/>
                <a:cs typeface="Times New Roman" pitchFamily="18" charset="0"/>
              </a:rPr>
              <a:t/>
            </a:r>
            <a:br>
              <a:rPr lang="ru-RU" sz="4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endParaRPr lang="ru-RU" sz="2000" b="1" dirty="0">
              <a:latin typeface="Times New Roman" pitchFamily="18" charset="0"/>
              <a:cs typeface="Times New Roman" pitchFamily="18" charset="0"/>
            </a:endParaRPr>
          </a:p>
        </p:txBody>
      </p:sp>
      <p:pic>
        <p:nvPicPr>
          <p:cNvPr id="4" name="Объект 3" descr="Картинки по запросу Монах Ла́зарь (в миру Виктор Васильевич Афана́сьев"/>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3501008"/>
            <a:ext cx="3888432" cy="3240359"/>
          </a:xfrm>
          <a:prstGeom prst="rect">
            <a:avLst/>
          </a:prstGeom>
          <a:noFill/>
          <a:ln>
            <a:noFill/>
          </a:ln>
        </p:spPr>
      </p:pic>
    </p:spTree>
    <p:extLst>
      <p:ext uri="{BB962C8B-B14F-4D97-AF65-F5344CB8AC3E}">
        <p14:creationId xmlns:p14="http://schemas.microsoft.com/office/powerpoint/2010/main" val="699069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4624"/>
            <a:ext cx="9144000" cy="4896544"/>
          </a:xfrm>
        </p:spPr>
        <p:txBody>
          <a:bodyPr>
            <a:normAutofit fontScale="90000"/>
          </a:bodyPr>
          <a:lstStyle/>
          <a:p>
            <a:pPr algn="l"/>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ru-RU" sz="1800" b="1" dirty="0" smtClean="0">
                <a:solidFill>
                  <a:srgbClr val="00B0F0"/>
                </a:solidFill>
                <a:latin typeface="Times New Roman" pitchFamily="18" charset="0"/>
                <a:cs typeface="Times New Roman" pitchFamily="18" charset="0"/>
              </a:rPr>
              <a:t>Ахматова Анна Андреевна (11 [23] июня 1889 года — 5 марта 1966 года) — русская поэтесса.</a:t>
            </a:r>
            <a:br>
              <a:rPr lang="ru-RU" sz="1800" b="1" dirty="0" smtClean="0">
                <a:solidFill>
                  <a:srgbClr val="00B0F0"/>
                </a:solidFill>
                <a:latin typeface="Times New Roman" pitchFamily="18" charset="0"/>
                <a:cs typeface="Times New Roman" pitchFamily="18" charset="0"/>
              </a:rPr>
            </a:br>
            <a:r>
              <a:rPr lang="ru-RU" sz="1800" b="1" dirty="0" smtClean="0">
                <a:solidFill>
                  <a:srgbClr val="00B0F0"/>
                </a:solidFill>
                <a:latin typeface="Times New Roman" pitchFamily="18" charset="0"/>
                <a:cs typeface="Times New Roman" pitchFamily="18" charset="0"/>
              </a:rPr>
              <a:t>Все мы бражники здесь, блудницы,</a:t>
            </a:r>
            <a:br>
              <a:rPr lang="ru-RU" sz="1800" b="1" dirty="0" smtClean="0">
                <a:solidFill>
                  <a:srgbClr val="00B0F0"/>
                </a:solidFill>
                <a:latin typeface="Times New Roman" pitchFamily="18" charset="0"/>
                <a:cs typeface="Times New Roman" pitchFamily="18" charset="0"/>
              </a:rPr>
            </a:br>
            <a:r>
              <a:rPr lang="ru-RU" sz="1800" b="1" dirty="0" smtClean="0">
                <a:solidFill>
                  <a:srgbClr val="00B0F0"/>
                </a:solidFill>
                <a:latin typeface="Times New Roman" pitchFamily="18" charset="0"/>
                <a:cs typeface="Times New Roman" pitchFamily="18" charset="0"/>
              </a:rPr>
              <a:t>Как невесело вместе нам!</a:t>
            </a:r>
            <a:br>
              <a:rPr lang="ru-RU" sz="1800" b="1" dirty="0" smtClean="0">
                <a:solidFill>
                  <a:srgbClr val="00B0F0"/>
                </a:solidFill>
                <a:latin typeface="Times New Roman" pitchFamily="18" charset="0"/>
                <a:cs typeface="Times New Roman" pitchFamily="18" charset="0"/>
              </a:rPr>
            </a:br>
            <a:r>
              <a:rPr lang="ru-RU" sz="1800" b="1" dirty="0" smtClean="0">
                <a:solidFill>
                  <a:srgbClr val="00B0F0"/>
                </a:solidFill>
                <a:latin typeface="Times New Roman" pitchFamily="18" charset="0"/>
                <a:cs typeface="Times New Roman" pitchFamily="18" charset="0"/>
              </a:rPr>
              <a:t>На стенах цветы и птицы</a:t>
            </a:r>
            <a:br>
              <a:rPr lang="ru-RU" sz="1800" b="1" dirty="0" smtClean="0">
                <a:solidFill>
                  <a:srgbClr val="00B0F0"/>
                </a:solidFill>
                <a:latin typeface="Times New Roman" pitchFamily="18" charset="0"/>
                <a:cs typeface="Times New Roman" pitchFamily="18" charset="0"/>
              </a:rPr>
            </a:br>
            <a:r>
              <a:rPr lang="ru-RU" sz="1800" b="1" dirty="0" smtClean="0">
                <a:solidFill>
                  <a:srgbClr val="00B0F0"/>
                </a:solidFill>
                <a:latin typeface="Times New Roman" pitchFamily="18" charset="0"/>
                <a:cs typeface="Times New Roman" pitchFamily="18" charset="0"/>
              </a:rPr>
              <a:t>Томятся по облакам.</a:t>
            </a:r>
            <a:br>
              <a:rPr lang="ru-RU" sz="1800" b="1" dirty="0" smtClean="0">
                <a:solidFill>
                  <a:srgbClr val="00B0F0"/>
                </a:solidFill>
                <a:latin typeface="Times New Roman" pitchFamily="18" charset="0"/>
                <a:cs typeface="Times New Roman" pitchFamily="18" charset="0"/>
              </a:rPr>
            </a:br>
            <a:r>
              <a:rPr lang="ru-RU" sz="1800" b="1" dirty="0" smtClean="0">
                <a:solidFill>
                  <a:srgbClr val="00B0F0"/>
                </a:solidFill>
                <a:latin typeface="Times New Roman" pitchFamily="18" charset="0"/>
                <a:cs typeface="Times New Roman" pitchFamily="18" charset="0"/>
              </a:rPr>
              <a:t/>
            </a:r>
            <a:br>
              <a:rPr lang="ru-RU" sz="1800" b="1" dirty="0" smtClean="0">
                <a:solidFill>
                  <a:srgbClr val="00B0F0"/>
                </a:solidFill>
                <a:latin typeface="Times New Roman" pitchFamily="18" charset="0"/>
                <a:cs typeface="Times New Roman" pitchFamily="18" charset="0"/>
              </a:rPr>
            </a:br>
            <a:r>
              <a:rPr lang="ru-RU" sz="1800" b="1" dirty="0" smtClean="0">
                <a:solidFill>
                  <a:srgbClr val="00B0F0"/>
                </a:solidFill>
                <a:latin typeface="Times New Roman" pitchFamily="18" charset="0"/>
                <a:cs typeface="Times New Roman" pitchFamily="18" charset="0"/>
              </a:rPr>
              <a:t>Ты куришь черную трубку,</a:t>
            </a:r>
            <a:br>
              <a:rPr lang="ru-RU" sz="1800" b="1" dirty="0" smtClean="0">
                <a:solidFill>
                  <a:srgbClr val="00B0F0"/>
                </a:solidFill>
                <a:latin typeface="Times New Roman" pitchFamily="18" charset="0"/>
                <a:cs typeface="Times New Roman" pitchFamily="18" charset="0"/>
              </a:rPr>
            </a:br>
            <a:r>
              <a:rPr lang="ru-RU" sz="1800" b="1" dirty="0" smtClean="0">
                <a:solidFill>
                  <a:srgbClr val="00B0F0"/>
                </a:solidFill>
                <a:latin typeface="Times New Roman" pitchFamily="18" charset="0"/>
                <a:cs typeface="Times New Roman" pitchFamily="18" charset="0"/>
              </a:rPr>
              <a:t>Так странен дымок над ней.</a:t>
            </a:r>
            <a:br>
              <a:rPr lang="ru-RU" sz="1800" b="1" dirty="0" smtClean="0">
                <a:solidFill>
                  <a:srgbClr val="00B0F0"/>
                </a:solidFill>
                <a:latin typeface="Times New Roman" pitchFamily="18" charset="0"/>
                <a:cs typeface="Times New Roman" pitchFamily="18" charset="0"/>
              </a:rPr>
            </a:br>
            <a:r>
              <a:rPr lang="ru-RU" sz="1800" b="1" dirty="0" smtClean="0">
                <a:solidFill>
                  <a:srgbClr val="00B0F0"/>
                </a:solidFill>
                <a:latin typeface="Times New Roman" pitchFamily="18" charset="0"/>
                <a:cs typeface="Times New Roman" pitchFamily="18" charset="0"/>
              </a:rPr>
              <a:t>Я надела узкую юбку,</a:t>
            </a:r>
            <a:br>
              <a:rPr lang="ru-RU" sz="1800" b="1" dirty="0" smtClean="0">
                <a:solidFill>
                  <a:srgbClr val="00B0F0"/>
                </a:solidFill>
                <a:latin typeface="Times New Roman" pitchFamily="18" charset="0"/>
                <a:cs typeface="Times New Roman" pitchFamily="18" charset="0"/>
              </a:rPr>
            </a:br>
            <a:r>
              <a:rPr lang="ru-RU" sz="1800" b="1" dirty="0" smtClean="0">
                <a:solidFill>
                  <a:srgbClr val="00B0F0"/>
                </a:solidFill>
                <a:latin typeface="Times New Roman" pitchFamily="18" charset="0"/>
                <a:cs typeface="Times New Roman" pitchFamily="18" charset="0"/>
              </a:rPr>
              <a:t>Чтоб казаться еще стройней.</a:t>
            </a:r>
            <a:br>
              <a:rPr lang="ru-RU" sz="1800" b="1" dirty="0" smtClean="0">
                <a:solidFill>
                  <a:srgbClr val="00B0F0"/>
                </a:solidFill>
                <a:latin typeface="Times New Roman" pitchFamily="18" charset="0"/>
                <a:cs typeface="Times New Roman" pitchFamily="18" charset="0"/>
              </a:rPr>
            </a:br>
            <a:r>
              <a:rPr lang="ru-RU" sz="1800" b="1" dirty="0" smtClean="0">
                <a:solidFill>
                  <a:srgbClr val="00B0F0"/>
                </a:solidFill>
                <a:latin typeface="Times New Roman" pitchFamily="18" charset="0"/>
                <a:cs typeface="Times New Roman" pitchFamily="18" charset="0"/>
              </a:rPr>
              <a:t/>
            </a:r>
            <a:br>
              <a:rPr lang="ru-RU" sz="1800" b="1" dirty="0" smtClean="0">
                <a:solidFill>
                  <a:srgbClr val="00B0F0"/>
                </a:solidFill>
                <a:latin typeface="Times New Roman" pitchFamily="18" charset="0"/>
                <a:cs typeface="Times New Roman" pitchFamily="18" charset="0"/>
              </a:rPr>
            </a:br>
            <a:r>
              <a:rPr lang="ru-RU" sz="1800" b="1" dirty="0" smtClean="0">
                <a:solidFill>
                  <a:srgbClr val="00B0F0"/>
                </a:solidFill>
                <a:latin typeface="Times New Roman" pitchFamily="18" charset="0"/>
                <a:cs typeface="Times New Roman" pitchFamily="18" charset="0"/>
              </a:rPr>
              <a:t>Навсегда забиты окошки:</a:t>
            </a:r>
            <a:br>
              <a:rPr lang="ru-RU" sz="1800" b="1" dirty="0" smtClean="0">
                <a:solidFill>
                  <a:srgbClr val="00B0F0"/>
                </a:solidFill>
                <a:latin typeface="Times New Roman" pitchFamily="18" charset="0"/>
                <a:cs typeface="Times New Roman" pitchFamily="18" charset="0"/>
              </a:rPr>
            </a:br>
            <a:r>
              <a:rPr lang="ru-RU" sz="1800" b="1" dirty="0" smtClean="0">
                <a:solidFill>
                  <a:srgbClr val="00B0F0"/>
                </a:solidFill>
                <a:latin typeface="Times New Roman" pitchFamily="18" charset="0"/>
                <a:cs typeface="Times New Roman" pitchFamily="18" charset="0"/>
              </a:rPr>
              <a:t>Что там, изморозь или гроза?</a:t>
            </a:r>
            <a:br>
              <a:rPr lang="ru-RU" sz="1800" b="1" dirty="0" smtClean="0">
                <a:solidFill>
                  <a:srgbClr val="00B0F0"/>
                </a:solidFill>
                <a:latin typeface="Times New Roman" pitchFamily="18" charset="0"/>
                <a:cs typeface="Times New Roman" pitchFamily="18" charset="0"/>
              </a:rPr>
            </a:br>
            <a:r>
              <a:rPr lang="ru-RU" sz="1800" b="1" dirty="0" smtClean="0">
                <a:solidFill>
                  <a:srgbClr val="00B0F0"/>
                </a:solidFill>
                <a:latin typeface="Times New Roman" pitchFamily="18" charset="0"/>
                <a:cs typeface="Times New Roman" pitchFamily="18" charset="0"/>
              </a:rPr>
              <a:t>На глаза осторожной кошки</a:t>
            </a:r>
            <a:br>
              <a:rPr lang="ru-RU" sz="1800" b="1" dirty="0" smtClean="0">
                <a:solidFill>
                  <a:srgbClr val="00B0F0"/>
                </a:solidFill>
                <a:latin typeface="Times New Roman" pitchFamily="18" charset="0"/>
                <a:cs typeface="Times New Roman" pitchFamily="18" charset="0"/>
              </a:rPr>
            </a:br>
            <a:r>
              <a:rPr lang="ru-RU" sz="1800" b="1" dirty="0" smtClean="0">
                <a:solidFill>
                  <a:srgbClr val="00B0F0"/>
                </a:solidFill>
                <a:latin typeface="Times New Roman" pitchFamily="18" charset="0"/>
                <a:cs typeface="Times New Roman" pitchFamily="18" charset="0"/>
              </a:rPr>
              <a:t>Похожи твои глаза.</a:t>
            </a:r>
            <a:br>
              <a:rPr lang="ru-RU" sz="1800" b="1" dirty="0" smtClean="0">
                <a:solidFill>
                  <a:srgbClr val="00B0F0"/>
                </a:solidFill>
                <a:latin typeface="Times New Roman" pitchFamily="18" charset="0"/>
                <a:cs typeface="Times New Roman" pitchFamily="18" charset="0"/>
              </a:rPr>
            </a:br>
            <a:r>
              <a:rPr lang="ru-RU" sz="1800" b="1" dirty="0" smtClean="0">
                <a:solidFill>
                  <a:srgbClr val="00B0F0"/>
                </a:solidFill>
                <a:latin typeface="Times New Roman" pitchFamily="18" charset="0"/>
                <a:cs typeface="Times New Roman" pitchFamily="18" charset="0"/>
              </a:rPr>
              <a:t/>
            </a:r>
            <a:br>
              <a:rPr lang="ru-RU" sz="1800" b="1" dirty="0" smtClean="0">
                <a:solidFill>
                  <a:srgbClr val="00B0F0"/>
                </a:solidFill>
                <a:latin typeface="Times New Roman" pitchFamily="18" charset="0"/>
                <a:cs typeface="Times New Roman" pitchFamily="18" charset="0"/>
              </a:rPr>
            </a:br>
            <a:r>
              <a:rPr lang="ru-RU" sz="1800" b="1" dirty="0" smtClean="0">
                <a:solidFill>
                  <a:srgbClr val="00B0F0"/>
                </a:solidFill>
                <a:latin typeface="Times New Roman" pitchFamily="18" charset="0"/>
                <a:cs typeface="Times New Roman" pitchFamily="18" charset="0"/>
              </a:rPr>
              <a:t>О, как сердце мое тоскует!</a:t>
            </a:r>
            <a:br>
              <a:rPr lang="ru-RU" sz="1800" b="1" dirty="0" smtClean="0">
                <a:solidFill>
                  <a:srgbClr val="00B0F0"/>
                </a:solidFill>
                <a:latin typeface="Times New Roman" pitchFamily="18" charset="0"/>
                <a:cs typeface="Times New Roman" pitchFamily="18" charset="0"/>
              </a:rPr>
            </a:br>
            <a:r>
              <a:rPr lang="ru-RU" sz="1800" b="1" dirty="0" smtClean="0">
                <a:solidFill>
                  <a:srgbClr val="00B0F0"/>
                </a:solidFill>
                <a:latin typeface="Times New Roman" pitchFamily="18" charset="0"/>
                <a:cs typeface="Times New Roman" pitchFamily="18" charset="0"/>
              </a:rPr>
              <a:t>Не смертного ль часа жду?</a:t>
            </a:r>
            <a:br>
              <a:rPr lang="ru-RU" sz="1800" b="1" dirty="0" smtClean="0">
                <a:solidFill>
                  <a:srgbClr val="00B0F0"/>
                </a:solidFill>
                <a:latin typeface="Times New Roman" pitchFamily="18" charset="0"/>
                <a:cs typeface="Times New Roman" pitchFamily="18" charset="0"/>
              </a:rPr>
            </a:br>
            <a:r>
              <a:rPr lang="ru-RU" sz="1800" b="1" dirty="0" smtClean="0">
                <a:solidFill>
                  <a:srgbClr val="00B0F0"/>
                </a:solidFill>
                <a:latin typeface="Times New Roman" pitchFamily="18" charset="0"/>
                <a:cs typeface="Times New Roman" pitchFamily="18" charset="0"/>
              </a:rPr>
              <a:t>А та, что сейчас танцует,</a:t>
            </a:r>
            <a:br>
              <a:rPr lang="ru-RU" sz="1800" b="1" dirty="0" smtClean="0">
                <a:solidFill>
                  <a:srgbClr val="00B0F0"/>
                </a:solidFill>
                <a:latin typeface="Times New Roman" pitchFamily="18" charset="0"/>
                <a:cs typeface="Times New Roman" pitchFamily="18" charset="0"/>
              </a:rPr>
            </a:br>
            <a:r>
              <a:rPr lang="ru-RU" sz="1800" b="1" dirty="0" smtClean="0">
                <a:solidFill>
                  <a:srgbClr val="00B0F0"/>
                </a:solidFill>
                <a:latin typeface="Times New Roman" pitchFamily="18" charset="0"/>
                <a:cs typeface="Times New Roman" pitchFamily="18" charset="0"/>
              </a:rPr>
              <a:t>Непременно будет в аду.</a:t>
            </a:r>
            <a:br>
              <a:rPr lang="ru-RU" sz="1800" b="1" dirty="0" smtClean="0">
                <a:solidFill>
                  <a:srgbClr val="00B0F0"/>
                </a:solidFill>
                <a:latin typeface="Times New Roman" pitchFamily="18" charset="0"/>
                <a:cs typeface="Times New Roman" pitchFamily="18" charset="0"/>
              </a:rPr>
            </a:br>
            <a:r>
              <a:rPr lang="ru-RU" sz="1800" dirty="0" smtClean="0"/>
              <a:t> </a:t>
            </a:r>
            <a:endParaRPr lang="ru-RU" sz="1800"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29474" y="4941888"/>
            <a:ext cx="1685051" cy="191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32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928992" cy="3501008"/>
          </a:xfrm>
        </p:spPr>
        <p:txBody>
          <a:bodyPr>
            <a:normAutofit fontScale="90000"/>
          </a:bodyPr>
          <a:lstStyle/>
          <a:p>
            <a:pPr algn="l"/>
            <a:r>
              <a:rPr lang="ru-RU" sz="2000" b="1" dirty="0" smtClean="0">
                <a:solidFill>
                  <a:srgbClr val="00B0F0"/>
                </a:solidFill>
                <a:latin typeface="Times New Roman" pitchFamily="18" charset="0"/>
                <a:cs typeface="Times New Roman" pitchFamily="18" charset="0"/>
              </a:rPr>
              <a:t>Бедный Демьян (настоящее имя Ефим Алексеевич Придворов) (1 [13] апреля 1883 года — 25 мая 1945 года) — русский советский писатель, поэт.</a:t>
            </a:r>
            <a:br>
              <a:rPr lang="ru-RU" sz="2000" b="1" dirty="0" smtClean="0">
                <a:solidFill>
                  <a:srgbClr val="00B0F0"/>
                </a:solidFill>
                <a:latin typeface="Times New Roman" pitchFamily="18" charset="0"/>
                <a:cs typeface="Times New Roman" pitchFamily="18" charset="0"/>
              </a:rPr>
            </a:br>
            <a:r>
              <a:rPr lang="ru-RU" sz="2000" b="1" dirty="0" smtClean="0">
                <a:solidFill>
                  <a:srgbClr val="00B0F0"/>
                </a:solidFill>
                <a:latin typeface="Times New Roman" pitchFamily="18" charset="0"/>
                <a:cs typeface="Times New Roman" pitchFamily="18" charset="0"/>
              </a:rPr>
              <a:t/>
            </a:r>
            <a:br>
              <a:rPr lang="ru-RU" sz="2000" b="1" dirty="0" smtClean="0">
                <a:solidFill>
                  <a:srgbClr val="00B0F0"/>
                </a:solidFill>
                <a:latin typeface="Times New Roman" pitchFamily="18" charset="0"/>
                <a:cs typeface="Times New Roman" pitchFamily="18" charset="0"/>
              </a:rPr>
            </a:br>
            <a:r>
              <a:rPr lang="ru-RU" sz="2400" b="1" dirty="0" smtClean="0">
                <a:solidFill>
                  <a:srgbClr val="00B0F0"/>
                </a:solidFill>
                <a:latin typeface="Times New Roman" pitchFamily="18" charset="0"/>
                <a:cs typeface="Times New Roman" pitchFamily="18" charset="0"/>
              </a:rPr>
              <a:t>Аль не читал ты приказов на стене? </a:t>
            </a:r>
            <a:br>
              <a:rPr lang="ru-RU" sz="2400" b="1" dirty="0" smtClean="0">
                <a:solidFill>
                  <a:srgbClr val="00B0F0"/>
                </a:solidFill>
                <a:latin typeface="Times New Roman" pitchFamily="18" charset="0"/>
                <a:cs typeface="Times New Roman" pitchFamily="18" charset="0"/>
              </a:rPr>
            </a:br>
            <a:r>
              <a:rPr lang="ru-RU" sz="2400" b="1" dirty="0" smtClean="0">
                <a:solidFill>
                  <a:srgbClr val="00B0F0"/>
                </a:solidFill>
                <a:latin typeface="Times New Roman" pitchFamily="18" charset="0"/>
                <a:cs typeface="Times New Roman" pitchFamily="18" charset="0"/>
              </a:rPr>
              <a:t>О пьяницах и о войне?</a:t>
            </a:r>
            <a:br>
              <a:rPr lang="ru-RU" sz="2400" b="1" dirty="0" smtClean="0">
                <a:solidFill>
                  <a:srgbClr val="00B0F0"/>
                </a:solidFill>
                <a:latin typeface="Times New Roman" pitchFamily="18" charset="0"/>
                <a:cs typeface="Times New Roman" pitchFamily="18" charset="0"/>
              </a:rPr>
            </a:br>
            <a:r>
              <a:rPr lang="ru-RU" sz="2400" b="1" dirty="0" smtClean="0">
                <a:solidFill>
                  <a:srgbClr val="00B0F0"/>
                </a:solidFill>
                <a:latin typeface="Times New Roman" pitchFamily="18" charset="0"/>
                <a:cs typeface="Times New Roman" pitchFamily="18" charset="0"/>
              </a:rPr>
              <a:t>Вино выливать велено,</a:t>
            </a:r>
            <a:br>
              <a:rPr lang="ru-RU" sz="2400" b="1" dirty="0" smtClean="0">
                <a:solidFill>
                  <a:srgbClr val="00B0F0"/>
                </a:solidFill>
                <a:latin typeface="Times New Roman" pitchFamily="18" charset="0"/>
                <a:cs typeface="Times New Roman" pitchFamily="18" charset="0"/>
              </a:rPr>
            </a:br>
            <a:r>
              <a:rPr lang="ru-RU" sz="2400" b="1" dirty="0" smtClean="0">
                <a:solidFill>
                  <a:srgbClr val="00B0F0"/>
                </a:solidFill>
                <a:latin typeface="Times New Roman" pitchFamily="18" charset="0"/>
                <a:cs typeface="Times New Roman" pitchFamily="18" charset="0"/>
              </a:rPr>
              <a:t>А пьяных, сколько задержат,</a:t>
            </a:r>
            <a:br>
              <a:rPr lang="ru-RU" sz="2400" b="1" dirty="0" smtClean="0">
                <a:solidFill>
                  <a:srgbClr val="00B0F0"/>
                </a:solidFill>
                <a:latin typeface="Times New Roman" pitchFamily="18" charset="0"/>
                <a:cs typeface="Times New Roman" pitchFamily="18" charset="0"/>
              </a:rPr>
            </a:br>
            <a:r>
              <a:rPr lang="ru-RU" sz="2400" b="1" dirty="0" smtClean="0">
                <a:solidFill>
                  <a:srgbClr val="00B0F0"/>
                </a:solidFill>
                <a:latin typeface="Times New Roman" pitchFamily="18" charset="0"/>
                <a:cs typeface="Times New Roman" pitchFamily="18" charset="0"/>
              </a:rPr>
              <a:t>столько будет расстреляно!</a:t>
            </a:r>
            <a:br>
              <a:rPr lang="ru-RU" sz="2400" b="1" dirty="0" smtClean="0">
                <a:solidFill>
                  <a:srgbClr val="00B0F0"/>
                </a:solidFill>
                <a:latin typeface="Times New Roman" pitchFamily="18" charset="0"/>
                <a:cs typeface="Times New Roman" pitchFamily="18" charset="0"/>
              </a:rPr>
            </a:br>
            <a:r>
              <a:rPr lang="ru-RU" sz="2400" b="1" dirty="0" smtClean="0">
                <a:solidFill>
                  <a:srgbClr val="00B0F0"/>
                </a:solidFill>
                <a:latin typeface="Times New Roman" pitchFamily="18" charset="0"/>
                <a:cs typeface="Times New Roman" pitchFamily="18" charset="0"/>
              </a:rPr>
              <a:t/>
            </a:r>
            <a:br>
              <a:rPr lang="ru-RU" sz="2400" b="1" dirty="0" smtClean="0">
                <a:solidFill>
                  <a:srgbClr val="00B0F0"/>
                </a:solidFill>
                <a:latin typeface="Times New Roman" pitchFamily="18" charset="0"/>
                <a:cs typeface="Times New Roman" pitchFamily="18" charset="0"/>
              </a:rPr>
            </a:br>
            <a:r>
              <a:rPr lang="ru-RU" sz="2400" b="1" dirty="0" smtClean="0">
                <a:solidFill>
                  <a:srgbClr val="00B0F0"/>
                </a:solidFill>
                <a:latin typeface="Times New Roman" pitchFamily="18" charset="0"/>
                <a:cs typeface="Times New Roman" pitchFamily="18" charset="0"/>
              </a:rPr>
              <a:t>1918 год</a:t>
            </a:r>
            <a:br>
              <a:rPr lang="ru-RU" sz="2400" b="1" dirty="0" smtClean="0">
                <a:solidFill>
                  <a:srgbClr val="00B0F0"/>
                </a:solidFill>
                <a:latin typeface="Times New Roman" pitchFamily="18" charset="0"/>
                <a:cs typeface="Times New Roman" pitchFamily="18" charset="0"/>
              </a:rPr>
            </a:br>
            <a:endParaRPr lang="ru-RU" sz="2400" b="1" dirty="0">
              <a:solidFill>
                <a:srgbClr val="00B0F0"/>
              </a:solidFill>
              <a:latin typeface="Times New Roman" pitchFamily="18" charset="0"/>
              <a:cs typeface="Times New Roman" pitchFamily="18" charset="0"/>
            </a:endParaRPr>
          </a:p>
        </p:txBody>
      </p:sp>
      <p:pic>
        <p:nvPicPr>
          <p:cNvPr id="4" name="Объект 3" descr="Картинка 3 из 407">
            <a:hlinkClick r:id="rId2" tgtFrame="_blank"/>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43808" y="3356992"/>
            <a:ext cx="3240360" cy="3501008"/>
          </a:xfrm>
          <a:prstGeom prst="rect">
            <a:avLst/>
          </a:prstGeom>
          <a:noFill/>
          <a:ln>
            <a:noFill/>
          </a:ln>
        </p:spPr>
      </p:pic>
    </p:spTree>
    <p:extLst>
      <p:ext uri="{BB962C8B-B14F-4D97-AF65-F5344CB8AC3E}">
        <p14:creationId xmlns:p14="http://schemas.microsoft.com/office/powerpoint/2010/main" val="1051722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4624"/>
            <a:ext cx="9001000" cy="3888432"/>
          </a:xfrm>
        </p:spPr>
        <p:txBody>
          <a:bodyPr>
            <a:normAutofit fontScale="90000"/>
          </a:bodyPr>
          <a:lstStyle/>
          <a:p>
            <a:pPr algn="l"/>
            <a:r>
              <a:rPr lang="ru-RU" sz="2400" dirty="0" smtClean="0"/>
              <a:t/>
            </a:r>
            <a:br>
              <a:rPr lang="ru-RU" sz="2400" dirty="0" smtClean="0"/>
            </a:br>
            <a:r>
              <a:rPr lang="ru-RU" sz="2400" dirty="0"/>
              <a:t/>
            </a:r>
            <a:br>
              <a:rPr lang="ru-RU" sz="2400" dirty="0"/>
            </a:br>
            <a:r>
              <a:rPr lang="ru-RU" sz="2400" b="1" dirty="0">
                <a:solidFill>
                  <a:srgbClr val="00B0F0"/>
                </a:solidFill>
                <a:latin typeface="Times New Roman" pitchFamily="18" charset="0"/>
                <a:cs typeface="Times New Roman" pitchFamily="18" charset="0"/>
              </a:rPr>
              <a:t>Берестов Валентин Дмитриевич (1 апреля 1928 года — 15 апреля 1998 года) — русский писатель и переводчик.</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
            </a:r>
            <a:br>
              <a:rPr lang="ru-RU" sz="2400" b="1" dirty="0">
                <a:solidFill>
                  <a:srgbClr val="00B0F0"/>
                </a:solidFill>
                <a:latin typeface="Times New Roman" pitchFamily="18" charset="0"/>
                <a:cs typeface="Times New Roman" pitchFamily="18" charset="0"/>
              </a:rPr>
            </a:br>
            <a:r>
              <a:rPr lang="ru-RU" sz="2400" b="1" dirty="0" smtClean="0">
                <a:solidFill>
                  <a:srgbClr val="00B0F0"/>
                </a:solidFill>
                <a:latin typeface="Times New Roman" pitchFamily="18" charset="0"/>
                <a:cs typeface="Times New Roman" pitchFamily="18" charset="0"/>
              </a:rPr>
              <a:t>Пройдоха </a:t>
            </a:r>
            <a:r>
              <a:rPr lang="ru-RU" sz="2400" b="1" dirty="0">
                <a:solidFill>
                  <a:srgbClr val="00B0F0"/>
                </a:solidFill>
                <a:latin typeface="Times New Roman" pitchFamily="18" charset="0"/>
                <a:cs typeface="Times New Roman" pitchFamily="18" charset="0"/>
              </a:rPr>
              <a:t>возгласил, налив рюмашку:</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 Я трезвому не верю ни на грош.</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У пьяного все мысли нараспашку,</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А что задумал трезвый – не поймёшь</a:t>
            </a:r>
            <a:r>
              <a:rPr lang="ru-RU" sz="2400" b="1" dirty="0" smtClean="0">
                <a:solidFill>
                  <a:srgbClr val="00B0F0"/>
                </a:solidFill>
                <a:latin typeface="Times New Roman" pitchFamily="18" charset="0"/>
                <a:cs typeface="Times New Roman" pitchFamily="18" charset="0"/>
              </a:rPr>
              <a:t>.</a:t>
            </a:r>
            <a:br>
              <a:rPr lang="ru-RU" sz="2400" b="1" dirty="0" smtClean="0">
                <a:solidFill>
                  <a:srgbClr val="00B0F0"/>
                </a:solidFill>
                <a:latin typeface="Times New Roman" pitchFamily="18" charset="0"/>
                <a:cs typeface="Times New Roman" pitchFamily="18" charset="0"/>
              </a:rPr>
            </a:br>
            <a:r>
              <a:rPr lang="ru-RU" sz="2400" b="1" dirty="0" smtClean="0">
                <a:solidFill>
                  <a:srgbClr val="00B0F0"/>
                </a:solidFill>
                <a:latin typeface="Times New Roman" pitchFamily="18" charset="0"/>
                <a:cs typeface="Times New Roman" pitchFamily="18" charset="0"/>
              </a:rPr>
              <a:t>***</a:t>
            </a:r>
            <a:r>
              <a:rPr lang="ru-RU" sz="2400" b="1" dirty="0">
                <a:solidFill>
                  <a:srgbClr val="00B0F0"/>
                </a:solidFill>
                <a:latin typeface="Times New Roman" pitchFamily="18" charset="0"/>
                <a:cs typeface="Times New Roman" pitchFamily="18" charset="0"/>
              </a:rPr>
              <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Совестливые</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Выпьют и покаются,</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И снова налакаются.</a:t>
            </a:r>
            <a:br>
              <a:rPr lang="ru-RU" sz="2400" b="1" dirty="0">
                <a:solidFill>
                  <a:srgbClr val="00B0F0"/>
                </a:solidFill>
                <a:latin typeface="Times New Roman" pitchFamily="18" charset="0"/>
                <a:cs typeface="Times New Roman" pitchFamily="18" charset="0"/>
              </a:rPr>
            </a:br>
            <a:r>
              <a:rPr lang="ru-RU" sz="2400" dirty="0"/>
              <a:t/>
            </a:r>
            <a:br>
              <a:rPr lang="ru-RU" sz="2400" dirty="0"/>
            </a:br>
            <a:endParaRPr lang="ru-RU" sz="2400" dirty="0"/>
          </a:p>
        </p:txBody>
      </p:sp>
      <p:pic>
        <p:nvPicPr>
          <p:cNvPr id="4" name="Объект 3" descr="Картинки по запросу"/>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4005064"/>
            <a:ext cx="2232248" cy="2852936"/>
          </a:xfrm>
          <a:prstGeom prst="rect">
            <a:avLst/>
          </a:prstGeom>
          <a:noFill/>
          <a:ln>
            <a:noFill/>
          </a:ln>
        </p:spPr>
      </p:pic>
    </p:spTree>
    <p:extLst>
      <p:ext uri="{BB962C8B-B14F-4D97-AF65-F5344CB8AC3E}">
        <p14:creationId xmlns:p14="http://schemas.microsoft.com/office/powerpoint/2010/main" val="1319997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3861048"/>
          </a:xfrm>
        </p:spPr>
        <p:txBody>
          <a:bodyPr>
            <a:normAutofit fontScale="90000"/>
          </a:bodyPr>
          <a:lstStyle/>
          <a:p>
            <a:pPr algn="l"/>
            <a:r>
              <a:rPr lang="ru-RU" sz="1800" dirty="0"/>
              <a:t/>
            </a:r>
            <a:br>
              <a:rPr lang="ru-RU" sz="1800" dirty="0"/>
            </a:br>
            <a:r>
              <a:rPr lang="ru-RU" sz="1800" b="1" dirty="0" err="1">
                <a:solidFill>
                  <a:srgbClr val="00B0F0"/>
                </a:solidFill>
                <a:latin typeface="Times New Roman" pitchFamily="18" charset="0"/>
                <a:cs typeface="Times New Roman" pitchFamily="18" charset="0"/>
              </a:rPr>
              <a:t>Биндюков</a:t>
            </a:r>
            <a:r>
              <a:rPr lang="ru-RU" sz="1800" b="1" dirty="0">
                <a:solidFill>
                  <a:srgbClr val="00B0F0"/>
                </a:solidFill>
                <a:latin typeface="Times New Roman" pitchFamily="18" charset="0"/>
                <a:cs typeface="Times New Roman" pitchFamily="18" charset="0"/>
              </a:rPr>
              <a:t> Игорь Кузьмич (10 декабря 1938 года – 12 декабря 2003 год) – русский поэт, </a:t>
            </a:r>
            <a:r>
              <a:rPr lang="ru-RU" sz="1800" b="1" dirty="0" smtClean="0">
                <a:solidFill>
                  <a:srgbClr val="00B0F0"/>
                </a:solidFill>
                <a:latin typeface="Times New Roman" pitchFamily="18" charset="0"/>
                <a:cs typeface="Times New Roman" pitchFamily="18" charset="0"/>
              </a:rPr>
              <a:t>главный </a:t>
            </a:r>
            <a:r>
              <a:rPr lang="ru-RU" sz="1800" b="1" dirty="0">
                <a:solidFill>
                  <a:srgbClr val="00B0F0"/>
                </a:solidFill>
                <a:latin typeface="Times New Roman" pitchFamily="18" charset="0"/>
                <a:cs typeface="Times New Roman" pitchFamily="18" charset="0"/>
              </a:rPr>
              <a:t>редактор газеты «Трезвый мир</a:t>
            </a:r>
            <a:r>
              <a:rPr lang="ru-RU" sz="1800" b="1" dirty="0" smtClean="0">
                <a:solidFill>
                  <a:srgbClr val="00B0F0"/>
                </a:solidFill>
                <a:latin typeface="Times New Roman" pitchFamily="18" charset="0"/>
                <a:cs typeface="Times New Roman" pitchFamily="18" charset="0"/>
              </a:rPr>
              <a:t>» (СПб.). </a:t>
            </a:r>
            <a:r>
              <a:rPr lang="ru-RU" sz="1800" b="1" dirty="0">
                <a:solidFill>
                  <a:srgbClr val="00B0F0"/>
                </a:solidFill>
                <a:latin typeface="Times New Roman" pitchFamily="18" charset="0"/>
                <a:cs typeface="Times New Roman" pitchFamily="18" charset="0"/>
              </a:rPr>
              <a:t/>
            </a:r>
            <a:br>
              <a:rPr lang="ru-RU" sz="1800" b="1" dirty="0">
                <a:solidFill>
                  <a:srgbClr val="00B0F0"/>
                </a:solidFill>
                <a:latin typeface="Times New Roman" pitchFamily="18" charset="0"/>
                <a:cs typeface="Times New Roman" pitchFamily="18" charset="0"/>
              </a:rPr>
            </a:br>
            <a:r>
              <a:rPr lang="ru-RU" sz="1800" b="1" dirty="0" smtClean="0">
                <a:solidFill>
                  <a:srgbClr val="00B0F0"/>
                </a:solidFill>
                <a:latin typeface="Times New Roman" pitchFamily="18" charset="0"/>
                <a:cs typeface="Times New Roman" pitchFamily="18" charset="0"/>
              </a:rPr>
              <a:t>Мне </a:t>
            </a:r>
            <a:r>
              <a:rPr lang="ru-RU" sz="1800" b="1" dirty="0">
                <a:solidFill>
                  <a:srgbClr val="00B0F0"/>
                </a:solidFill>
                <a:latin typeface="Times New Roman" pitchFamily="18" charset="0"/>
                <a:cs typeface="Times New Roman" pitchFamily="18" charset="0"/>
              </a:rPr>
              <a:t>самому становиться смешно,</a:t>
            </a:r>
            <a:br>
              <a:rPr lang="ru-RU" sz="1800" b="1" dirty="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Но прошлое, поверь преодолимо</a:t>
            </a:r>
            <a:br>
              <a:rPr lang="ru-RU" sz="1800" b="1" dirty="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Ну как могло какое-то вино </a:t>
            </a:r>
            <a:br>
              <a:rPr lang="ru-RU" sz="1800" b="1" dirty="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Пьянить сильнее, чем глаза любимой.</a:t>
            </a:r>
            <a:br>
              <a:rPr lang="ru-RU" sz="1800" b="1" dirty="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
            </a:r>
            <a:br>
              <a:rPr lang="ru-RU" sz="1800" b="1" dirty="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Как мог гореть я в сумрачном огне,</a:t>
            </a:r>
            <a:br>
              <a:rPr lang="ru-RU" sz="1800" b="1" dirty="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Сжигающем легко и бессердечно.</a:t>
            </a:r>
            <a:br>
              <a:rPr lang="ru-RU" sz="1800" b="1" dirty="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a:t>
            </a:r>
            <a:r>
              <a:rPr lang="ru-RU" sz="1800" b="1" dirty="0" err="1">
                <a:solidFill>
                  <a:srgbClr val="00B0F0"/>
                </a:solidFill>
                <a:latin typeface="Times New Roman" pitchFamily="18" charset="0"/>
                <a:cs typeface="Times New Roman" pitchFamily="18" charset="0"/>
              </a:rPr>
              <a:t>In</a:t>
            </a:r>
            <a:r>
              <a:rPr lang="ru-RU" sz="1800" b="1" dirty="0">
                <a:solidFill>
                  <a:srgbClr val="00B0F0"/>
                </a:solidFill>
                <a:latin typeface="Times New Roman" pitchFamily="18" charset="0"/>
                <a:cs typeface="Times New Roman" pitchFamily="18" charset="0"/>
              </a:rPr>
              <a:t> </a:t>
            </a:r>
            <a:r>
              <a:rPr lang="ru-RU" sz="1800" b="1" dirty="0" err="1">
                <a:solidFill>
                  <a:srgbClr val="00B0F0"/>
                </a:solidFill>
                <a:latin typeface="Times New Roman" pitchFamily="18" charset="0"/>
                <a:cs typeface="Times New Roman" pitchFamily="18" charset="0"/>
              </a:rPr>
              <a:t>vina</a:t>
            </a:r>
            <a:r>
              <a:rPr lang="ru-RU" sz="1800" b="1" dirty="0">
                <a:solidFill>
                  <a:srgbClr val="00B0F0"/>
                </a:solidFill>
                <a:latin typeface="Times New Roman" pitchFamily="18" charset="0"/>
                <a:cs typeface="Times New Roman" pitchFamily="18" charset="0"/>
              </a:rPr>
              <a:t> </a:t>
            </a:r>
            <a:r>
              <a:rPr lang="ru-RU" sz="1800" b="1" dirty="0" err="1">
                <a:solidFill>
                  <a:srgbClr val="00B0F0"/>
                </a:solidFill>
                <a:latin typeface="Times New Roman" pitchFamily="18" charset="0"/>
                <a:cs typeface="Times New Roman" pitchFamily="18" charset="0"/>
              </a:rPr>
              <a:t>veritas</a:t>
            </a:r>
            <a:r>
              <a:rPr lang="ru-RU" sz="1800" b="1" dirty="0">
                <a:solidFill>
                  <a:srgbClr val="00B0F0"/>
                </a:solidFill>
                <a:latin typeface="Times New Roman" pitchFamily="18" charset="0"/>
                <a:cs typeface="Times New Roman" pitchFamily="18" charset="0"/>
              </a:rPr>
              <a:t>!» Да? «Истина в вине», </a:t>
            </a:r>
            <a:br>
              <a:rPr lang="ru-RU" sz="1800" b="1" dirty="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Но мы поспорим, истины не вечны.</a:t>
            </a:r>
            <a:br>
              <a:rPr lang="ru-RU" sz="1800" b="1" dirty="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
            </a:r>
            <a:br>
              <a:rPr lang="ru-RU" sz="1800" b="1" dirty="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Я пить хочу улыбку милых губ, </a:t>
            </a:r>
            <a:br>
              <a:rPr lang="ru-RU" sz="1800" b="1" dirty="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И милых глаз озера голубые.</a:t>
            </a:r>
            <a:br>
              <a:rPr lang="ru-RU" sz="1800" b="1" dirty="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Я иногда и впрямь бываю глуп,</a:t>
            </a:r>
            <a:br>
              <a:rPr lang="ru-RU" sz="1800" b="1" dirty="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Люблю тебя… безумно, как Россию.</a:t>
            </a:r>
            <a:br>
              <a:rPr lang="ru-RU" sz="1800" b="1" dirty="0">
                <a:solidFill>
                  <a:srgbClr val="00B0F0"/>
                </a:solidFill>
                <a:latin typeface="Times New Roman" pitchFamily="18" charset="0"/>
                <a:cs typeface="Times New Roman" pitchFamily="18" charset="0"/>
              </a:rPr>
            </a:br>
            <a:endParaRPr lang="ru-RU" sz="1800" b="1" dirty="0">
              <a:solidFill>
                <a:srgbClr val="00B0F0"/>
              </a:solidFill>
              <a:latin typeface="Times New Roman" pitchFamily="18" charset="0"/>
              <a:cs typeface="Times New Roman" pitchFamily="18" charset="0"/>
            </a:endParaRPr>
          </a:p>
        </p:txBody>
      </p:sp>
      <p:pic>
        <p:nvPicPr>
          <p:cNvPr id="4" name="Объект 3" descr="http://klub5rus.narod.ru/foto6a.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3933056"/>
            <a:ext cx="2232248" cy="2924944"/>
          </a:xfrm>
          <a:prstGeom prst="rect">
            <a:avLst/>
          </a:prstGeom>
          <a:noFill/>
          <a:ln>
            <a:noFill/>
          </a:ln>
        </p:spPr>
      </p:pic>
    </p:spTree>
    <p:extLst>
      <p:ext uri="{BB962C8B-B14F-4D97-AF65-F5344CB8AC3E}">
        <p14:creationId xmlns:p14="http://schemas.microsoft.com/office/powerpoint/2010/main" val="2516150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3717032"/>
          </a:xfrm>
        </p:spPr>
        <p:txBody>
          <a:bodyPr>
            <a:normAutofit/>
          </a:bodyPr>
          <a:lstStyle/>
          <a:p>
            <a:pPr algn="l"/>
            <a:r>
              <a:rPr lang="ru-RU" sz="2800" b="1" dirty="0" err="1">
                <a:solidFill>
                  <a:srgbClr val="00B0F0"/>
                </a:solidFill>
                <a:latin typeface="Times New Roman" pitchFamily="18" charset="0"/>
                <a:cs typeface="Times New Roman" pitchFamily="18" charset="0"/>
              </a:rPr>
              <a:t>Благов</a:t>
            </a:r>
            <a:r>
              <a:rPr lang="ru-RU" sz="2800" b="1" dirty="0">
                <a:solidFill>
                  <a:srgbClr val="00B0F0"/>
                </a:solidFill>
                <a:latin typeface="Times New Roman" pitchFamily="18" charset="0"/>
                <a:cs typeface="Times New Roman" pitchFamily="18" charset="0"/>
              </a:rPr>
              <a:t> Юрий Николаевич (19 ноября 1913 года — 2003 год) – российский поэт, писатель</a:t>
            </a:r>
            <a:r>
              <a:rPr lang="ru-RU" sz="2800" b="1" dirty="0" smtClean="0">
                <a:solidFill>
                  <a:srgbClr val="00B0F0"/>
                </a:solidFill>
                <a:latin typeface="Times New Roman" pitchFamily="18" charset="0"/>
                <a:cs typeface="Times New Roman" pitchFamily="18" charset="0"/>
              </a:rPr>
              <a:t>.</a:t>
            </a:r>
            <a:br>
              <a:rPr lang="ru-RU" sz="2800" b="1" dirty="0" smtClean="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
            </a:r>
            <a:br>
              <a:rPr lang="ru-RU" sz="20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Я бросил во-время курить. </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И сам  от этого в восторге! </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Я, если честно говорить, </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Не тороплюсь валяться в морге, </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Предоставляя шанс тому, </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Кто и сегодня весь в дыму.</a:t>
            </a:r>
          </a:p>
        </p:txBody>
      </p:sp>
      <p:pic>
        <p:nvPicPr>
          <p:cNvPr id="4" name="Объект 3" descr="ÐÐ°ÑÑÐ¸Ð½ÐºÐ¸ Ð¿Ð¾ Ð·Ð°Ð¿ÑÐ¾ÑÑ ÐÐ»Ð°Ð³Ð¾Ð² Ð®ÑÐ¸Ð¹ â ÑÐ¾ÑÑÐ¸Ð¹ÑÐºÐ¸Ð¹ Ð¿Ð¾ÑÑ"/>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3717032"/>
            <a:ext cx="2376264" cy="3024336"/>
          </a:xfrm>
          <a:prstGeom prst="rect">
            <a:avLst/>
          </a:prstGeom>
          <a:noFill/>
          <a:ln>
            <a:noFill/>
          </a:ln>
        </p:spPr>
      </p:pic>
    </p:spTree>
    <p:extLst>
      <p:ext uri="{BB962C8B-B14F-4D97-AF65-F5344CB8AC3E}">
        <p14:creationId xmlns:p14="http://schemas.microsoft.com/office/powerpoint/2010/main" val="3336122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013176"/>
          </a:xfrm>
        </p:spPr>
        <p:txBody>
          <a:bodyPr>
            <a:normAutofit fontScale="90000"/>
          </a:bodyPr>
          <a:lstStyle/>
          <a:p>
            <a:pPr algn="l"/>
            <a:r>
              <a:rPr lang="ru-RU" sz="1300" b="1" dirty="0">
                <a:solidFill>
                  <a:srgbClr val="00B0F0"/>
                </a:solidFill>
                <a:latin typeface="Times New Roman" pitchFamily="18" charset="0"/>
                <a:cs typeface="Times New Roman" pitchFamily="18" charset="0"/>
              </a:rPr>
              <a:t/>
            </a:r>
            <a:br>
              <a:rPr lang="ru-RU" sz="1300" b="1" dirty="0">
                <a:solidFill>
                  <a:srgbClr val="00B0F0"/>
                </a:solidFill>
                <a:latin typeface="Times New Roman" pitchFamily="18" charset="0"/>
                <a:cs typeface="Times New Roman" pitchFamily="18" charset="0"/>
              </a:rPr>
            </a:br>
            <a:r>
              <a:rPr lang="ru-RU" sz="1300" b="1" dirty="0" smtClean="0">
                <a:solidFill>
                  <a:srgbClr val="00B0F0"/>
                </a:solidFill>
                <a:latin typeface="Times New Roman" pitchFamily="18" charset="0"/>
                <a:cs typeface="Times New Roman" pitchFamily="18" charset="0"/>
              </a:rPr>
              <a:t/>
            </a:r>
            <a:br>
              <a:rPr lang="ru-RU" sz="1300" b="1" dirty="0" smtClean="0">
                <a:solidFill>
                  <a:srgbClr val="00B0F0"/>
                </a:solidFill>
                <a:latin typeface="Times New Roman" pitchFamily="18" charset="0"/>
                <a:cs typeface="Times New Roman" pitchFamily="18" charset="0"/>
              </a:rPr>
            </a:br>
            <a:r>
              <a:rPr lang="ru-RU" sz="2200" b="1" dirty="0" smtClean="0">
                <a:solidFill>
                  <a:srgbClr val="00B0F0"/>
                </a:solidFill>
                <a:latin typeface="Times New Roman" pitchFamily="18" charset="0"/>
                <a:cs typeface="Times New Roman" pitchFamily="18" charset="0"/>
              </a:rPr>
              <a:t>Блок </a:t>
            </a:r>
            <a:r>
              <a:rPr lang="ru-RU" sz="2200" b="1" dirty="0">
                <a:solidFill>
                  <a:srgbClr val="00B0F0"/>
                </a:solidFill>
                <a:latin typeface="Times New Roman" pitchFamily="18" charset="0"/>
                <a:cs typeface="Times New Roman" pitchFamily="18" charset="0"/>
              </a:rPr>
              <a:t>Александр Александрович (16 (28) ноября 1880 года — 7 августа 1921 года) — русский поэт, писатель, публицист</a:t>
            </a:r>
            <a:br>
              <a:rPr lang="ru-RU" sz="2200" b="1" dirty="0">
                <a:solidFill>
                  <a:srgbClr val="00B0F0"/>
                </a:solidFill>
                <a:latin typeface="Times New Roman" pitchFamily="18" charset="0"/>
                <a:cs typeface="Times New Roman" pitchFamily="18" charset="0"/>
              </a:rPr>
            </a:br>
            <a:r>
              <a:rPr lang="ru-RU" sz="1300" b="1" dirty="0" smtClean="0">
                <a:solidFill>
                  <a:srgbClr val="00B0F0"/>
                </a:solidFill>
                <a:latin typeface="Times New Roman" pitchFamily="18" charset="0"/>
                <a:cs typeface="Times New Roman" pitchFamily="18" charset="0"/>
              </a:rPr>
              <a:t>А </a:t>
            </a:r>
            <a:r>
              <a:rPr lang="ru-RU" sz="1300" b="1" dirty="0">
                <a:solidFill>
                  <a:srgbClr val="00B0F0"/>
                </a:solidFill>
                <a:latin typeface="Times New Roman" pitchFamily="18" charset="0"/>
                <a:cs typeface="Times New Roman" pitchFamily="18" charset="0"/>
              </a:rPr>
              <a:t>рядом у соседних столиков </a:t>
            </a:r>
            <a:br>
              <a:rPr lang="ru-RU" sz="1300" b="1" dirty="0">
                <a:solidFill>
                  <a:srgbClr val="00B0F0"/>
                </a:solidFill>
                <a:latin typeface="Times New Roman" pitchFamily="18" charset="0"/>
                <a:cs typeface="Times New Roman" pitchFamily="18" charset="0"/>
              </a:rPr>
            </a:br>
            <a:r>
              <a:rPr lang="ru-RU" sz="1300" b="1" dirty="0">
                <a:solidFill>
                  <a:srgbClr val="00B0F0"/>
                </a:solidFill>
                <a:latin typeface="Times New Roman" pitchFamily="18" charset="0"/>
                <a:cs typeface="Times New Roman" pitchFamily="18" charset="0"/>
              </a:rPr>
              <a:t>Лакеи сонные торчат, </a:t>
            </a:r>
            <a:br>
              <a:rPr lang="ru-RU" sz="1300" b="1" dirty="0">
                <a:solidFill>
                  <a:srgbClr val="00B0F0"/>
                </a:solidFill>
                <a:latin typeface="Times New Roman" pitchFamily="18" charset="0"/>
                <a:cs typeface="Times New Roman" pitchFamily="18" charset="0"/>
              </a:rPr>
            </a:br>
            <a:r>
              <a:rPr lang="ru-RU" sz="1300" b="1" dirty="0">
                <a:solidFill>
                  <a:srgbClr val="00B0F0"/>
                </a:solidFill>
                <a:latin typeface="Times New Roman" pitchFamily="18" charset="0"/>
                <a:cs typeface="Times New Roman" pitchFamily="18" charset="0"/>
              </a:rPr>
              <a:t>И пьяницы с глазами кроликов </a:t>
            </a:r>
            <a:br>
              <a:rPr lang="ru-RU" sz="1300" b="1" dirty="0">
                <a:solidFill>
                  <a:srgbClr val="00B0F0"/>
                </a:solidFill>
                <a:latin typeface="Times New Roman" pitchFamily="18" charset="0"/>
                <a:cs typeface="Times New Roman" pitchFamily="18" charset="0"/>
              </a:rPr>
            </a:br>
            <a:r>
              <a:rPr lang="ru-RU" sz="1300" b="1" dirty="0">
                <a:solidFill>
                  <a:srgbClr val="00B0F0"/>
                </a:solidFill>
                <a:latin typeface="Times New Roman" pitchFamily="18" charset="0"/>
                <a:cs typeface="Times New Roman" pitchFamily="18" charset="0"/>
              </a:rPr>
              <a:t>«</a:t>
            </a:r>
            <a:r>
              <a:rPr lang="ru-RU" sz="1300" b="1" dirty="0" err="1">
                <a:solidFill>
                  <a:srgbClr val="00B0F0"/>
                </a:solidFill>
                <a:latin typeface="Times New Roman" pitchFamily="18" charset="0"/>
                <a:cs typeface="Times New Roman" pitchFamily="18" charset="0"/>
              </a:rPr>
              <a:t>In</a:t>
            </a:r>
            <a:r>
              <a:rPr lang="ru-RU" sz="1300" b="1" dirty="0">
                <a:solidFill>
                  <a:srgbClr val="00B0F0"/>
                </a:solidFill>
                <a:latin typeface="Times New Roman" pitchFamily="18" charset="0"/>
                <a:cs typeface="Times New Roman" pitchFamily="18" charset="0"/>
              </a:rPr>
              <a:t> </a:t>
            </a:r>
            <a:r>
              <a:rPr lang="ru-RU" sz="1300" b="1" dirty="0" err="1">
                <a:solidFill>
                  <a:srgbClr val="00B0F0"/>
                </a:solidFill>
                <a:latin typeface="Times New Roman" pitchFamily="18" charset="0"/>
                <a:cs typeface="Times New Roman" pitchFamily="18" charset="0"/>
              </a:rPr>
              <a:t>vino</a:t>
            </a:r>
            <a:r>
              <a:rPr lang="ru-RU" sz="1300" b="1" dirty="0">
                <a:solidFill>
                  <a:srgbClr val="00B0F0"/>
                </a:solidFill>
                <a:latin typeface="Times New Roman" pitchFamily="18" charset="0"/>
                <a:cs typeface="Times New Roman" pitchFamily="18" charset="0"/>
              </a:rPr>
              <a:t> </a:t>
            </a:r>
            <a:r>
              <a:rPr lang="ru-RU" sz="1300" b="1" dirty="0" err="1">
                <a:solidFill>
                  <a:srgbClr val="00B0F0"/>
                </a:solidFill>
                <a:latin typeface="Times New Roman" pitchFamily="18" charset="0"/>
                <a:cs typeface="Times New Roman" pitchFamily="18" charset="0"/>
              </a:rPr>
              <a:t>veritas</a:t>
            </a:r>
            <a:r>
              <a:rPr lang="ru-RU" sz="1300" b="1" dirty="0">
                <a:solidFill>
                  <a:srgbClr val="00B0F0"/>
                </a:solidFill>
                <a:latin typeface="Times New Roman" pitchFamily="18" charset="0"/>
                <a:cs typeface="Times New Roman" pitchFamily="18" charset="0"/>
              </a:rPr>
              <a:t>!» кричат.</a:t>
            </a:r>
            <a:br>
              <a:rPr lang="ru-RU" sz="1300" b="1" dirty="0">
                <a:solidFill>
                  <a:srgbClr val="00B0F0"/>
                </a:solidFill>
                <a:latin typeface="Times New Roman" pitchFamily="18" charset="0"/>
                <a:cs typeface="Times New Roman" pitchFamily="18" charset="0"/>
              </a:rPr>
            </a:br>
            <a:r>
              <a:rPr lang="ru-RU" sz="1300" b="1" dirty="0">
                <a:solidFill>
                  <a:srgbClr val="00B0F0"/>
                </a:solidFill>
                <a:latin typeface="Times New Roman" pitchFamily="18" charset="0"/>
                <a:cs typeface="Times New Roman" pitchFamily="18" charset="0"/>
              </a:rPr>
              <a:t/>
            </a:r>
            <a:br>
              <a:rPr lang="ru-RU" sz="1300" b="1" dirty="0">
                <a:solidFill>
                  <a:srgbClr val="00B0F0"/>
                </a:solidFill>
                <a:latin typeface="Times New Roman" pitchFamily="18" charset="0"/>
                <a:cs typeface="Times New Roman" pitchFamily="18" charset="0"/>
              </a:rPr>
            </a:br>
            <a:r>
              <a:rPr lang="ru-RU" sz="1300" b="1" dirty="0">
                <a:solidFill>
                  <a:srgbClr val="00B0F0"/>
                </a:solidFill>
                <a:latin typeface="Times New Roman" pitchFamily="18" charset="0"/>
                <a:cs typeface="Times New Roman" pitchFamily="18" charset="0"/>
              </a:rPr>
              <a:t>И каждый вечер, в час назначенный, </a:t>
            </a:r>
            <a:br>
              <a:rPr lang="ru-RU" sz="1300" b="1" dirty="0">
                <a:solidFill>
                  <a:srgbClr val="00B0F0"/>
                </a:solidFill>
                <a:latin typeface="Times New Roman" pitchFamily="18" charset="0"/>
                <a:cs typeface="Times New Roman" pitchFamily="18" charset="0"/>
              </a:rPr>
            </a:br>
            <a:r>
              <a:rPr lang="ru-RU" sz="1300" b="1" dirty="0">
                <a:solidFill>
                  <a:srgbClr val="00B0F0"/>
                </a:solidFill>
                <a:latin typeface="Times New Roman" pitchFamily="18" charset="0"/>
                <a:cs typeface="Times New Roman" pitchFamily="18" charset="0"/>
              </a:rPr>
              <a:t>(Иль это только снится мне?) </a:t>
            </a:r>
            <a:br>
              <a:rPr lang="ru-RU" sz="1300" b="1" dirty="0">
                <a:solidFill>
                  <a:srgbClr val="00B0F0"/>
                </a:solidFill>
                <a:latin typeface="Times New Roman" pitchFamily="18" charset="0"/>
                <a:cs typeface="Times New Roman" pitchFamily="18" charset="0"/>
              </a:rPr>
            </a:br>
            <a:r>
              <a:rPr lang="ru-RU" sz="1300" b="1" dirty="0">
                <a:solidFill>
                  <a:srgbClr val="00B0F0"/>
                </a:solidFill>
                <a:latin typeface="Times New Roman" pitchFamily="18" charset="0"/>
                <a:cs typeface="Times New Roman" pitchFamily="18" charset="0"/>
              </a:rPr>
              <a:t>Девичий стан, шелками схваченный, </a:t>
            </a:r>
            <a:br>
              <a:rPr lang="ru-RU" sz="1300" b="1" dirty="0">
                <a:solidFill>
                  <a:srgbClr val="00B0F0"/>
                </a:solidFill>
                <a:latin typeface="Times New Roman" pitchFamily="18" charset="0"/>
                <a:cs typeface="Times New Roman" pitchFamily="18" charset="0"/>
              </a:rPr>
            </a:br>
            <a:r>
              <a:rPr lang="ru-RU" sz="1300" b="1" dirty="0">
                <a:solidFill>
                  <a:srgbClr val="00B0F0"/>
                </a:solidFill>
                <a:latin typeface="Times New Roman" pitchFamily="18" charset="0"/>
                <a:cs typeface="Times New Roman" pitchFamily="18" charset="0"/>
              </a:rPr>
              <a:t>В туманном движется окне.</a:t>
            </a:r>
            <a:br>
              <a:rPr lang="ru-RU" sz="1300" b="1" dirty="0">
                <a:solidFill>
                  <a:srgbClr val="00B0F0"/>
                </a:solidFill>
                <a:latin typeface="Times New Roman" pitchFamily="18" charset="0"/>
                <a:cs typeface="Times New Roman" pitchFamily="18" charset="0"/>
              </a:rPr>
            </a:br>
            <a:r>
              <a:rPr lang="ru-RU" sz="1300" b="1" dirty="0">
                <a:solidFill>
                  <a:srgbClr val="00B0F0"/>
                </a:solidFill>
                <a:latin typeface="Times New Roman" pitchFamily="18" charset="0"/>
                <a:cs typeface="Times New Roman" pitchFamily="18" charset="0"/>
              </a:rPr>
              <a:t/>
            </a:r>
            <a:br>
              <a:rPr lang="ru-RU" sz="1300" b="1" dirty="0">
                <a:solidFill>
                  <a:srgbClr val="00B0F0"/>
                </a:solidFill>
                <a:latin typeface="Times New Roman" pitchFamily="18" charset="0"/>
                <a:cs typeface="Times New Roman" pitchFamily="18" charset="0"/>
              </a:rPr>
            </a:br>
            <a:r>
              <a:rPr lang="ru-RU" sz="1300" b="1" dirty="0">
                <a:solidFill>
                  <a:srgbClr val="00B0F0"/>
                </a:solidFill>
                <a:latin typeface="Times New Roman" pitchFamily="18" charset="0"/>
                <a:cs typeface="Times New Roman" pitchFamily="18" charset="0"/>
              </a:rPr>
              <a:t>И медленно, пройдя меж пьяными, </a:t>
            </a:r>
            <a:br>
              <a:rPr lang="ru-RU" sz="1300" b="1" dirty="0">
                <a:solidFill>
                  <a:srgbClr val="00B0F0"/>
                </a:solidFill>
                <a:latin typeface="Times New Roman" pitchFamily="18" charset="0"/>
                <a:cs typeface="Times New Roman" pitchFamily="18" charset="0"/>
              </a:rPr>
            </a:br>
            <a:r>
              <a:rPr lang="ru-RU" sz="1300" b="1" dirty="0">
                <a:solidFill>
                  <a:srgbClr val="00B0F0"/>
                </a:solidFill>
                <a:latin typeface="Times New Roman" pitchFamily="18" charset="0"/>
                <a:cs typeface="Times New Roman" pitchFamily="18" charset="0"/>
              </a:rPr>
              <a:t>Всегда без спутников, одна, </a:t>
            </a:r>
            <a:br>
              <a:rPr lang="ru-RU" sz="1300" b="1" dirty="0">
                <a:solidFill>
                  <a:srgbClr val="00B0F0"/>
                </a:solidFill>
                <a:latin typeface="Times New Roman" pitchFamily="18" charset="0"/>
                <a:cs typeface="Times New Roman" pitchFamily="18" charset="0"/>
              </a:rPr>
            </a:br>
            <a:r>
              <a:rPr lang="ru-RU" sz="1300" b="1" dirty="0">
                <a:solidFill>
                  <a:srgbClr val="00B0F0"/>
                </a:solidFill>
                <a:latin typeface="Times New Roman" pitchFamily="18" charset="0"/>
                <a:cs typeface="Times New Roman" pitchFamily="18" charset="0"/>
              </a:rPr>
              <a:t>Дыша духами и туманами, </a:t>
            </a:r>
            <a:br>
              <a:rPr lang="ru-RU" sz="1300" b="1" dirty="0">
                <a:solidFill>
                  <a:srgbClr val="00B0F0"/>
                </a:solidFill>
                <a:latin typeface="Times New Roman" pitchFamily="18" charset="0"/>
                <a:cs typeface="Times New Roman" pitchFamily="18" charset="0"/>
              </a:rPr>
            </a:br>
            <a:r>
              <a:rPr lang="ru-RU" sz="1300" b="1" dirty="0">
                <a:solidFill>
                  <a:srgbClr val="00B0F0"/>
                </a:solidFill>
                <a:latin typeface="Times New Roman" pitchFamily="18" charset="0"/>
                <a:cs typeface="Times New Roman" pitchFamily="18" charset="0"/>
              </a:rPr>
              <a:t>Она садится у окна.</a:t>
            </a:r>
            <a:br>
              <a:rPr lang="ru-RU" sz="1300" b="1" dirty="0">
                <a:solidFill>
                  <a:srgbClr val="00B0F0"/>
                </a:solidFill>
                <a:latin typeface="Times New Roman" pitchFamily="18" charset="0"/>
                <a:cs typeface="Times New Roman" pitchFamily="18" charset="0"/>
              </a:rPr>
            </a:br>
            <a:r>
              <a:rPr lang="ru-RU" sz="1300" b="1" dirty="0">
                <a:solidFill>
                  <a:srgbClr val="00B0F0"/>
                </a:solidFill>
                <a:latin typeface="Times New Roman" pitchFamily="18" charset="0"/>
                <a:cs typeface="Times New Roman" pitchFamily="18" charset="0"/>
              </a:rPr>
              <a:t/>
            </a:r>
            <a:br>
              <a:rPr lang="ru-RU" sz="1300" b="1" dirty="0">
                <a:solidFill>
                  <a:srgbClr val="00B0F0"/>
                </a:solidFill>
                <a:latin typeface="Times New Roman" pitchFamily="18" charset="0"/>
                <a:cs typeface="Times New Roman" pitchFamily="18" charset="0"/>
              </a:rPr>
            </a:br>
            <a:r>
              <a:rPr lang="ru-RU" sz="1300" b="1" dirty="0">
                <a:solidFill>
                  <a:srgbClr val="00B0F0"/>
                </a:solidFill>
                <a:latin typeface="Times New Roman" pitchFamily="18" charset="0"/>
                <a:cs typeface="Times New Roman" pitchFamily="18" charset="0"/>
              </a:rPr>
              <a:t>И веют древними поверьями </a:t>
            </a:r>
            <a:br>
              <a:rPr lang="ru-RU" sz="1300" b="1" dirty="0">
                <a:solidFill>
                  <a:srgbClr val="00B0F0"/>
                </a:solidFill>
                <a:latin typeface="Times New Roman" pitchFamily="18" charset="0"/>
                <a:cs typeface="Times New Roman" pitchFamily="18" charset="0"/>
              </a:rPr>
            </a:br>
            <a:r>
              <a:rPr lang="ru-RU" sz="1300" b="1" dirty="0">
                <a:solidFill>
                  <a:srgbClr val="00B0F0"/>
                </a:solidFill>
                <a:latin typeface="Times New Roman" pitchFamily="18" charset="0"/>
                <a:cs typeface="Times New Roman" pitchFamily="18" charset="0"/>
              </a:rPr>
              <a:t>Ее упругие шелка, </a:t>
            </a:r>
            <a:br>
              <a:rPr lang="ru-RU" sz="1300" b="1" dirty="0">
                <a:solidFill>
                  <a:srgbClr val="00B0F0"/>
                </a:solidFill>
                <a:latin typeface="Times New Roman" pitchFamily="18" charset="0"/>
                <a:cs typeface="Times New Roman" pitchFamily="18" charset="0"/>
              </a:rPr>
            </a:br>
            <a:r>
              <a:rPr lang="ru-RU" sz="1300" b="1" dirty="0">
                <a:solidFill>
                  <a:srgbClr val="00B0F0"/>
                </a:solidFill>
                <a:latin typeface="Times New Roman" pitchFamily="18" charset="0"/>
                <a:cs typeface="Times New Roman" pitchFamily="18" charset="0"/>
              </a:rPr>
              <a:t>И шляпа с траурными перьями, </a:t>
            </a:r>
            <a:br>
              <a:rPr lang="ru-RU" sz="1300" b="1" dirty="0">
                <a:solidFill>
                  <a:srgbClr val="00B0F0"/>
                </a:solidFill>
                <a:latin typeface="Times New Roman" pitchFamily="18" charset="0"/>
                <a:cs typeface="Times New Roman" pitchFamily="18" charset="0"/>
              </a:rPr>
            </a:br>
            <a:r>
              <a:rPr lang="ru-RU" sz="1300" b="1" dirty="0">
                <a:solidFill>
                  <a:srgbClr val="00B0F0"/>
                </a:solidFill>
                <a:latin typeface="Times New Roman" pitchFamily="18" charset="0"/>
                <a:cs typeface="Times New Roman" pitchFamily="18" charset="0"/>
              </a:rPr>
              <a:t>И в кольцах узкая рука.</a:t>
            </a:r>
            <a:br>
              <a:rPr lang="ru-RU" sz="1300" b="1" dirty="0">
                <a:solidFill>
                  <a:srgbClr val="00B0F0"/>
                </a:solidFill>
                <a:latin typeface="Times New Roman" pitchFamily="18" charset="0"/>
                <a:cs typeface="Times New Roman" pitchFamily="18" charset="0"/>
              </a:rPr>
            </a:br>
            <a:r>
              <a:rPr lang="ru-RU" sz="1300" b="1" dirty="0">
                <a:solidFill>
                  <a:srgbClr val="00B0F0"/>
                </a:solidFill>
                <a:latin typeface="Times New Roman" pitchFamily="18" charset="0"/>
                <a:cs typeface="Times New Roman" pitchFamily="18" charset="0"/>
              </a:rPr>
              <a:t/>
            </a:r>
            <a:br>
              <a:rPr lang="ru-RU" sz="1300" b="1" dirty="0">
                <a:solidFill>
                  <a:srgbClr val="00B0F0"/>
                </a:solidFill>
                <a:latin typeface="Times New Roman" pitchFamily="18" charset="0"/>
                <a:cs typeface="Times New Roman" pitchFamily="18" charset="0"/>
              </a:rPr>
            </a:br>
            <a:r>
              <a:rPr lang="ru-RU" sz="1300" b="1" dirty="0">
                <a:solidFill>
                  <a:srgbClr val="00B0F0"/>
                </a:solidFill>
                <a:latin typeface="Times New Roman" pitchFamily="18" charset="0"/>
                <a:cs typeface="Times New Roman" pitchFamily="18" charset="0"/>
              </a:rPr>
              <a:t>И странной близостью закованный, </a:t>
            </a:r>
            <a:br>
              <a:rPr lang="ru-RU" sz="1300" b="1" dirty="0">
                <a:solidFill>
                  <a:srgbClr val="00B0F0"/>
                </a:solidFill>
                <a:latin typeface="Times New Roman" pitchFamily="18" charset="0"/>
                <a:cs typeface="Times New Roman" pitchFamily="18" charset="0"/>
              </a:rPr>
            </a:br>
            <a:r>
              <a:rPr lang="ru-RU" sz="1300" b="1" dirty="0">
                <a:solidFill>
                  <a:srgbClr val="00B0F0"/>
                </a:solidFill>
                <a:latin typeface="Times New Roman" pitchFamily="18" charset="0"/>
                <a:cs typeface="Times New Roman" pitchFamily="18" charset="0"/>
              </a:rPr>
              <a:t>Смотрю за темную вуаль, </a:t>
            </a:r>
            <a:br>
              <a:rPr lang="ru-RU" sz="1300" b="1" dirty="0">
                <a:solidFill>
                  <a:srgbClr val="00B0F0"/>
                </a:solidFill>
                <a:latin typeface="Times New Roman" pitchFamily="18" charset="0"/>
                <a:cs typeface="Times New Roman" pitchFamily="18" charset="0"/>
              </a:rPr>
            </a:br>
            <a:r>
              <a:rPr lang="ru-RU" sz="1300" b="1" dirty="0">
                <a:solidFill>
                  <a:srgbClr val="00B0F0"/>
                </a:solidFill>
                <a:latin typeface="Times New Roman" pitchFamily="18" charset="0"/>
                <a:cs typeface="Times New Roman" pitchFamily="18" charset="0"/>
              </a:rPr>
              <a:t>И вижу берег очарованный </a:t>
            </a:r>
            <a:br>
              <a:rPr lang="ru-RU" sz="1300" b="1" dirty="0">
                <a:solidFill>
                  <a:srgbClr val="00B0F0"/>
                </a:solidFill>
                <a:latin typeface="Times New Roman" pitchFamily="18" charset="0"/>
                <a:cs typeface="Times New Roman" pitchFamily="18" charset="0"/>
              </a:rPr>
            </a:br>
            <a:r>
              <a:rPr lang="ru-RU" sz="1300" b="1" dirty="0">
                <a:solidFill>
                  <a:srgbClr val="00B0F0"/>
                </a:solidFill>
                <a:latin typeface="Times New Roman" pitchFamily="18" charset="0"/>
                <a:cs typeface="Times New Roman" pitchFamily="18" charset="0"/>
              </a:rPr>
              <a:t>И очарованную даль.</a:t>
            </a:r>
            <a:r>
              <a:rPr lang="ru-RU" sz="1800" b="1" dirty="0">
                <a:solidFill>
                  <a:srgbClr val="00B0F0"/>
                </a:solidFill>
                <a:latin typeface="Times New Roman" pitchFamily="18" charset="0"/>
                <a:cs typeface="Times New Roman" pitchFamily="18" charset="0"/>
              </a:rPr>
              <a:t/>
            </a:r>
            <a:br>
              <a:rPr lang="ru-RU" sz="1800" b="1" dirty="0">
                <a:solidFill>
                  <a:srgbClr val="00B0F0"/>
                </a:solidFill>
                <a:latin typeface="Times New Roman" pitchFamily="18" charset="0"/>
                <a:cs typeface="Times New Roman" pitchFamily="18" charset="0"/>
              </a:rPr>
            </a:br>
            <a:endParaRPr lang="ru-RU" sz="1800" b="1" dirty="0">
              <a:solidFill>
                <a:srgbClr val="00B0F0"/>
              </a:solidFill>
              <a:latin typeface="Times New Roman" pitchFamily="18" charset="0"/>
              <a:cs typeface="Times New Roman" pitchFamily="18" charset="0"/>
            </a:endParaRPr>
          </a:p>
        </p:txBody>
      </p:sp>
      <p:pic>
        <p:nvPicPr>
          <p:cNvPr id="4" name="Объект 3" descr="Alexander Blok.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2227" y="5013325"/>
            <a:ext cx="1299546" cy="1844675"/>
          </a:xfrm>
          <a:prstGeom prst="rect">
            <a:avLst/>
          </a:prstGeom>
          <a:noFill/>
          <a:ln>
            <a:noFill/>
          </a:ln>
        </p:spPr>
      </p:pic>
    </p:spTree>
    <p:extLst>
      <p:ext uri="{BB962C8B-B14F-4D97-AF65-F5344CB8AC3E}">
        <p14:creationId xmlns:p14="http://schemas.microsoft.com/office/powerpoint/2010/main" val="3720773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rmAutofit/>
          </a:bodyPr>
          <a:lstStyle/>
          <a:p>
            <a:r>
              <a:rPr lang="ru-RU" sz="2000" b="1" dirty="0" smtClean="0">
                <a:solidFill>
                  <a:srgbClr val="00B0F0"/>
                </a:solidFill>
              </a:rPr>
              <a:t>В трехтомнике стихотворений, посвященных наболевшей алкогольно-табачно-наркотической проблеме, подготовленного к печати, помещены стихотворения не только известных мировых поэтических классиков, но и пронзительные стихи наших современников. Читатель здесь найдет известные стихи Демьяна Бедного, Сергея Викулова, Андрея Вознесенского, Владимира Высоцкого, Николая Гумилева, Гавриила Державина, Евгения Евтушенко, Сергея Есенина, Игоря Кобзева, Владимира Маяковского, Николая Некрасова, Роберта Рождественского и других. В сборниках также опубликованы стихи и наших современников: Николая Абрамова из Череповца, Сергея Аникина из Красноярска, Игоря </a:t>
            </a:r>
            <a:r>
              <a:rPr lang="ru-RU" sz="2000" b="1" dirty="0" err="1" smtClean="0">
                <a:solidFill>
                  <a:srgbClr val="00B0F0"/>
                </a:solidFill>
              </a:rPr>
              <a:t>Биндюкова</a:t>
            </a:r>
            <a:r>
              <a:rPr lang="ru-RU" sz="2000" b="1" dirty="0" smtClean="0">
                <a:solidFill>
                  <a:srgbClr val="00B0F0"/>
                </a:solidFill>
              </a:rPr>
              <a:t> из С.-Петербурга, Николая Дегтярева из Белогорска Амурской области, Николая Зиновьева из Краснодарского края, Бориса </a:t>
            </a:r>
            <a:r>
              <a:rPr lang="ru-RU" sz="2000" b="1" dirty="0" err="1" smtClean="0">
                <a:solidFill>
                  <a:srgbClr val="00B0F0"/>
                </a:solidFill>
              </a:rPr>
              <a:t>Кардаша</a:t>
            </a:r>
            <a:r>
              <a:rPr lang="ru-RU" sz="2000" b="1" dirty="0" smtClean="0">
                <a:solidFill>
                  <a:srgbClr val="00B0F0"/>
                </a:solidFill>
              </a:rPr>
              <a:t> из Томска, Михаила Козловского из Оренбурга, Павла </a:t>
            </a:r>
            <a:r>
              <a:rPr lang="ru-RU" sz="2000" b="1" dirty="0" err="1" smtClean="0">
                <a:solidFill>
                  <a:srgbClr val="00B0F0"/>
                </a:solidFill>
              </a:rPr>
              <a:t>Кряжевского</a:t>
            </a:r>
            <a:r>
              <a:rPr lang="ru-RU" sz="2000" b="1" dirty="0" smtClean="0">
                <a:solidFill>
                  <a:srgbClr val="00B0F0"/>
                </a:solidFill>
              </a:rPr>
              <a:t> из Саратовской области, Юрия </a:t>
            </a:r>
            <a:r>
              <a:rPr lang="ru-RU" sz="2000" b="1" dirty="0" err="1" smtClean="0">
                <a:solidFill>
                  <a:srgbClr val="00B0F0"/>
                </a:solidFill>
              </a:rPr>
              <a:t>Ливина</a:t>
            </a:r>
            <a:r>
              <a:rPr lang="ru-RU" sz="2000" b="1" dirty="0" smtClean="0">
                <a:solidFill>
                  <a:srgbClr val="00B0F0"/>
                </a:solidFill>
              </a:rPr>
              <a:t> из Москвы, Леонида Молокова из Шадринска, Николая </a:t>
            </a:r>
            <a:r>
              <a:rPr lang="ru-RU" sz="2000" b="1" dirty="0" err="1" smtClean="0">
                <a:solidFill>
                  <a:srgbClr val="00B0F0"/>
                </a:solidFill>
              </a:rPr>
              <a:t>Нечволода</a:t>
            </a:r>
            <a:r>
              <a:rPr lang="ru-RU" sz="2000" b="1" dirty="0" smtClean="0">
                <a:solidFill>
                  <a:srgbClr val="00B0F0"/>
                </a:solidFill>
              </a:rPr>
              <a:t> из Иркутска, Юрия Спиридонова из Киева, Юрия </a:t>
            </a:r>
            <a:r>
              <a:rPr lang="ru-RU" sz="2000" b="1" dirty="0" err="1" smtClean="0">
                <a:solidFill>
                  <a:srgbClr val="00B0F0"/>
                </a:solidFill>
              </a:rPr>
              <a:t>Увакина</a:t>
            </a:r>
            <a:r>
              <a:rPr lang="ru-RU" sz="2000" b="1" dirty="0" smtClean="0">
                <a:solidFill>
                  <a:srgbClr val="00B0F0"/>
                </a:solidFill>
              </a:rPr>
              <a:t> из Казани и других.</a:t>
            </a:r>
            <a:endParaRPr lang="ru-RU" sz="2000" b="1" dirty="0">
              <a:solidFill>
                <a:srgbClr val="00B0F0"/>
              </a:solidFill>
            </a:endParaRPr>
          </a:p>
        </p:txBody>
      </p:sp>
      <p:sp>
        <p:nvSpPr>
          <p:cNvPr id="3" name="Объект 2"/>
          <p:cNvSpPr>
            <a:spLocks noGrp="1"/>
          </p:cNvSpPr>
          <p:nvPr>
            <p:ph idx="1"/>
          </p:nvPr>
        </p:nvSpPr>
        <p:spPr>
          <a:xfrm>
            <a:off x="457200" y="6669360"/>
            <a:ext cx="8229600" cy="188640"/>
          </a:xfrm>
        </p:spPr>
        <p:txBody>
          <a:bodyPr>
            <a:normAutofit fontScale="25000" lnSpcReduction="20000"/>
          </a:bodyPr>
          <a:lstStyle/>
          <a:p>
            <a:endParaRPr lang="ru-RU" dirty="0"/>
          </a:p>
        </p:txBody>
      </p:sp>
    </p:spTree>
    <p:extLst>
      <p:ext uri="{BB962C8B-B14F-4D97-AF65-F5344CB8AC3E}">
        <p14:creationId xmlns:p14="http://schemas.microsoft.com/office/powerpoint/2010/main" val="3369183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3888432"/>
          </a:xfrm>
        </p:spPr>
        <p:txBody>
          <a:bodyPr>
            <a:normAutofit fontScale="90000"/>
          </a:bodyPr>
          <a:lstStyle/>
          <a:p>
            <a:pPr algn="l"/>
            <a:r>
              <a:rPr lang="ru-RU" sz="3100" b="1" dirty="0" err="1">
                <a:solidFill>
                  <a:srgbClr val="00B0F0"/>
                </a:solidFill>
                <a:latin typeface="Times New Roman" pitchFamily="18" charset="0"/>
                <a:cs typeface="Times New Roman" pitchFamily="18" charset="0"/>
              </a:rPr>
              <a:t>Болтачева</a:t>
            </a:r>
            <a:r>
              <a:rPr lang="ru-RU" sz="3100" b="1" dirty="0">
                <a:solidFill>
                  <a:srgbClr val="00B0F0"/>
                </a:solidFill>
                <a:latin typeface="Times New Roman" pitchFamily="18" charset="0"/>
                <a:cs typeface="Times New Roman" pitchFamily="18" charset="0"/>
              </a:rPr>
              <a:t> Надежда Станиславовна (р. 26 декабря 1966 года) – российская поэтесса</a:t>
            </a:r>
            <a:r>
              <a:rPr lang="ru-RU" sz="3100" b="1" dirty="0" smtClean="0">
                <a:solidFill>
                  <a:srgbClr val="00B0F0"/>
                </a:solidFill>
                <a:latin typeface="Times New Roman" pitchFamily="18" charset="0"/>
                <a:cs typeface="Times New Roman" pitchFamily="18" charset="0"/>
              </a:rPr>
              <a:t>.</a:t>
            </a:r>
            <a:br>
              <a:rPr lang="ru-RU" sz="3100" b="1" dirty="0" smtClean="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
            </a:r>
            <a:br>
              <a:rPr lang="ru-RU" sz="2000" b="1" dirty="0">
                <a:solidFill>
                  <a:srgbClr val="00B0F0"/>
                </a:solidFill>
                <a:latin typeface="Times New Roman" pitchFamily="18" charset="0"/>
                <a:cs typeface="Times New Roman" pitchFamily="18" charset="0"/>
              </a:rPr>
            </a:br>
            <a:r>
              <a:rPr lang="ru-RU" sz="2400" b="1" dirty="0" smtClean="0">
                <a:solidFill>
                  <a:srgbClr val="00B0F0"/>
                </a:solidFill>
                <a:latin typeface="Times New Roman" pitchFamily="18" charset="0"/>
                <a:cs typeface="Times New Roman" pitchFamily="18" charset="0"/>
              </a:rPr>
              <a:t>В </a:t>
            </a:r>
            <a:r>
              <a:rPr lang="ru-RU" sz="2400" b="1" dirty="0">
                <a:solidFill>
                  <a:srgbClr val="00B0F0"/>
                </a:solidFill>
                <a:latin typeface="Times New Roman" pitchFamily="18" charset="0"/>
                <a:cs typeface="Times New Roman" pitchFamily="18" charset="0"/>
              </a:rPr>
              <a:t>истории примеров – тьма!</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Война, зачем она нужна,</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К чему ракеты, танки, пушки…</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Ведь больше пользы от чекушки.</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Народ легко завоевать,</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Им чаще нужно наливать…</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Да, это сила – алкоголь!</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Ученым головная боль. </a:t>
            </a:r>
            <a:br>
              <a:rPr lang="ru-RU" sz="2400" b="1" dirty="0">
                <a:solidFill>
                  <a:srgbClr val="00B0F0"/>
                </a:solidFill>
                <a:latin typeface="Times New Roman" pitchFamily="18" charset="0"/>
                <a:cs typeface="Times New Roman" pitchFamily="18" charset="0"/>
              </a:rPr>
            </a:br>
            <a:endParaRPr lang="ru-RU" sz="2400" b="1" dirty="0">
              <a:solidFill>
                <a:srgbClr val="00B0F0"/>
              </a:solidFill>
              <a:latin typeface="Times New Roman" pitchFamily="18" charset="0"/>
              <a:cs typeface="Times New Roman" pitchFamily="18" charset="0"/>
            </a:endParaRPr>
          </a:p>
        </p:txBody>
      </p:sp>
      <p:pic>
        <p:nvPicPr>
          <p:cNvPr id="4" name="Объект 3" descr="Надежда Болтачева"/>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7825" y="3861048"/>
            <a:ext cx="2955688" cy="2996952"/>
          </a:xfrm>
          <a:prstGeom prst="rect">
            <a:avLst/>
          </a:prstGeom>
          <a:noFill/>
          <a:ln>
            <a:noFill/>
          </a:ln>
        </p:spPr>
      </p:pic>
    </p:spTree>
    <p:extLst>
      <p:ext uri="{BB962C8B-B14F-4D97-AF65-F5344CB8AC3E}">
        <p14:creationId xmlns:p14="http://schemas.microsoft.com/office/powerpoint/2010/main" val="1500992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3816424"/>
          </a:xfrm>
        </p:spPr>
        <p:txBody>
          <a:bodyPr>
            <a:normAutofit fontScale="90000"/>
          </a:bodyPr>
          <a:lstStyle/>
          <a:p>
            <a:pPr algn="l"/>
            <a:r>
              <a:rPr lang="ru-RU" sz="2400" b="1" dirty="0">
                <a:solidFill>
                  <a:srgbClr val="00B0F0"/>
                </a:solidFill>
                <a:latin typeface="Times New Roman" pitchFamily="18" charset="0"/>
                <a:cs typeface="Times New Roman" pitchFamily="18" charset="0"/>
              </a:rPr>
              <a:t>Бондаренко Владимир Александрович (р. 29 июля 1945 года) – кандидат филологических наук, кандидат психологических наук, академик, вице-президент Международной академии трезвости</a:t>
            </a:r>
            <a:r>
              <a:rPr lang="ru-RU" sz="2400" b="1" dirty="0" smtClean="0">
                <a:solidFill>
                  <a:srgbClr val="00B0F0"/>
                </a:solidFill>
                <a:latin typeface="Times New Roman" pitchFamily="18" charset="0"/>
                <a:cs typeface="Times New Roman" pitchFamily="18" charset="0"/>
              </a:rPr>
              <a:t>.</a:t>
            </a:r>
            <a:br>
              <a:rPr lang="ru-RU" sz="2400" b="1" dirty="0" smtClean="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Спасу нет</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       от разгула наркотика.	</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Не щадя, убивает меня</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Ядовитая </a:t>
            </a:r>
            <a:r>
              <a:rPr lang="ru-RU" sz="2400" b="1" dirty="0" err="1">
                <a:solidFill>
                  <a:srgbClr val="00B0F0"/>
                </a:solidFill>
                <a:latin typeface="Times New Roman" pitchFamily="18" charset="0"/>
                <a:cs typeface="Times New Roman" pitchFamily="18" charset="0"/>
              </a:rPr>
              <a:t>наркоэкзотика</a:t>
            </a:r>
            <a:r>
              <a:rPr lang="ru-RU" sz="2400" b="1" dirty="0">
                <a:solidFill>
                  <a:srgbClr val="00B0F0"/>
                </a:solidFill>
                <a:latin typeface="Times New Roman" pitchFamily="18" charset="0"/>
                <a:cs typeface="Times New Roman" pitchFamily="18" charset="0"/>
              </a:rPr>
              <a:t> -</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Принародно, средь бела дня.</a:t>
            </a:r>
            <a:br>
              <a:rPr lang="ru-RU" sz="2400" b="1" dirty="0">
                <a:solidFill>
                  <a:srgbClr val="00B0F0"/>
                </a:solidFill>
                <a:latin typeface="Times New Roman" pitchFamily="18" charset="0"/>
                <a:cs typeface="Times New Roman" pitchFamily="18" charset="0"/>
              </a:rPr>
            </a:br>
            <a:endParaRPr lang="ru-RU" sz="2400" b="1" dirty="0">
              <a:solidFill>
                <a:srgbClr val="00B0F0"/>
              </a:solidFill>
              <a:latin typeface="Times New Roman" pitchFamily="18" charset="0"/>
              <a:cs typeface="Times New Roman" pitchFamily="18" charset="0"/>
            </a:endParaRPr>
          </a:p>
        </p:txBody>
      </p:sp>
      <p:pic>
        <p:nvPicPr>
          <p:cNvPr id="4" name="Объект 3" descr="Бондаренко 2"/>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3645024"/>
            <a:ext cx="4248472" cy="3212976"/>
          </a:xfrm>
          <a:prstGeom prst="rect">
            <a:avLst/>
          </a:prstGeom>
          <a:noFill/>
          <a:ln>
            <a:noFill/>
          </a:ln>
        </p:spPr>
      </p:pic>
    </p:spTree>
    <p:extLst>
      <p:ext uri="{BB962C8B-B14F-4D97-AF65-F5344CB8AC3E}">
        <p14:creationId xmlns:p14="http://schemas.microsoft.com/office/powerpoint/2010/main" val="2189530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3672408"/>
          </a:xfrm>
        </p:spPr>
        <p:txBody>
          <a:bodyPr>
            <a:noAutofit/>
          </a:bodyPr>
          <a:lstStyle/>
          <a:p>
            <a:pPr algn="l"/>
            <a:r>
              <a:rPr lang="ru-RU" sz="2400" b="1" dirty="0" err="1">
                <a:solidFill>
                  <a:srgbClr val="00B0F0"/>
                </a:solidFill>
                <a:latin typeface="Times New Roman" pitchFamily="18" charset="0"/>
                <a:cs typeface="Times New Roman" pitchFamily="18" charset="0"/>
              </a:rPr>
              <a:t>Борджиа</a:t>
            </a:r>
            <a:r>
              <a:rPr lang="ru-RU" sz="2400" b="1" dirty="0">
                <a:solidFill>
                  <a:srgbClr val="00B0F0"/>
                </a:solidFill>
                <a:latin typeface="Times New Roman" pitchFamily="18" charset="0"/>
                <a:cs typeface="Times New Roman" pitchFamily="18" charset="0"/>
              </a:rPr>
              <a:t> </a:t>
            </a:r>
            <a:r>
              <a:rPr lang="ru-RU" sz="2400" b="1" dirty="0" err="1">
                <a:solidFill>
                  <a:srgbClr val="00B0F0"/>
                </a:solidFill>
                <a:latin typeface="Times New Roman" pitchFamily="18" charset="0"/>
                <a:cs typeface="Times New Roman" pitchFamily="18" charset="0"/>
              </a:rPr>
              <a:t>Чезаре</a:t>
            </a:r>
            <a:r>
              <a:rPr lang="ru-RU" sz="2400" b="1" dirty="0">
                <a:solidFill>
                  <a:srgbClr val="00B0F0"/>
                </a:solidFill>
                <a:latin typeface="Times New Roman" pitchFamily="18" charset="0"/>
                <a:cs typeface="Times New Roman" pitchFamily="18" charset="0"/>
              </a:rPr>
              <a:t> (Цезарь) </a:t>
            </a:r>
            <a:r>
              <a:rPr lang="ru-RU" sz="2400" b="1" dirty="0" smtClean="0">
                <a:solidFill>
                  <a:srgbClr val="00B0F0"/>
                </a:solidFill>
                <a:latin typeface="Times New Roman" pitchFamily="18" charset="0"/>
                <a:cs typeface="Times New Roman" pitchFamily="18" charset="0"/>
              </a:rPr>
              <a:t>(</a:t>
            </a:r>
            <a:r>
              <a:rPr lang="ru-RU" sz="2400" b="1" dirty="0">
                <a:solidFill>
                  <a:srgbClr val="00B0F0"/>
                </a:solidFill>
                <a:latin typeface="Times New Roman" pitchFamily="18" charset="0"/>
                <a:cs typeface="Times New Roman" pitchFamily="18" charset="0"/>
              </a:rPr>
              <a:t>предположительно 1474, 1475 или 1476 годы — 12 марта 1507 года) — политический деятель эпохи Возрождения из испанского рода </a:t>
            </a:r>
            <a:r>
              <a:rPr lang="ru-RU" sz="2400" b="1" dirty="0" err="1">
                <a:solidFill>
                  <a:srgbClr val="00B0F0"/>
                </a:solidFill>
                <a:latin typeface="Times New Roman" pitchFamily="18" charset="0"/>
                <a:cs typeface="Times New Roman" pitchFamily="18" charset="0"/>
              </a:rPr>
              <a:t>Борха</a:t>
            </a:r>
            <a:r>
              <a:rPr lang="ru-RU" sz="2400" b="1" dirty="0">
                <a:solidFill>
                  <a:srgbClr val="00B0F0"/>
                </a:solidFill>
                <a:latin typeface="Times New Roman" pitchFamily="18" charset="0"/>
                <a:cs typeface="Times New Roman" pitchFamily="18" charset="0"/>
              </a:rPr>
              <a:t> (</a:t>
            </a:r>
            <a:r>
              <a:rPr lang="ru-RU" sz="2400" b="1" dirty="0" err="1">
                <a:solidFill>
                  <a:srgbClr val="00B0F0"/>
                </a:solidFill>
                <a:latin typeface="Times New Roman" pitchFamily="18" charset="0"/>
                <a:cs typeface="Times New Roman" pitchFamily="18" charset="0"/>
              </a:rPr>
              <a:t>Борджиа</a:t>
            </a:r>
            <a:r>
              <a:rPr lang="ru-RU" sz="2400" b="1" dirty="0">
                <a:solidFill>
                  <a:srgbClr val="00B0F0"/>
                </a:solidFill>
                <a:latin typeface="Times New Roman" pitchFamily="18" charset="0"/>
                <a:cs typeface="Times New Roman" pitchFamily="18" charset="0"/>
              </a:rPr>
              <a:t>).</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
            </a:r>
            <a:br>
              <a:rPr lang="ru-RU" sz="2400" b="1" dirty="0">
                <a:solidFill>
                  <a:srgbClr val="00B0F0"/>
                </a:solidFill>
                <a:latin typeface="Times New Roman" pitchFamily="18" charset="0"/>
                <a:cs typeface="Times New Roman" pitchFamily="18" charset="0"/>
              </a:rPr>
            </a:br>
            <a:r>
              <a:rPr lang="ru-RU" sz="2800" b="1" dirty="0">
                <a:solidFill>
                  <a:srgbClr val="00B0F0"/>
                </a:solidFill>
                <a:latin typeface="Times New Roman" pitchFamily="18" charset="0"/>
                <a:cs typeface="Times New Roman" pitchFamily="18" charset="0"/>
              </a:rPr>
              <a:t>Придя в обитель трезвости весной, </a:t>
            </a:r>
            <a:br>
              <a:rPr lang="ru-RU" sz="2800" b="1" dirty="0">
                <a:solidFill>
                  <a:srgbClr val="00B0F0"/>
                </a:solidFill>
                <a:latin typeface="Times New Roman" pitchFamily="18" charset="0"/>
                <a:cs typeface="Times New Roman" pitchFamily="18" charset="0"/>
              </a:rPr>
            </a:br>
            <a:r>
              <a:rPr lang="ru-RU" sz="2800" b="1" dirty="0">
                <a:solidFill>
                  <a:srgbClr val="00B0F0"/>
                </a:solidFill>
                <a:latin typeface="Times New Roman" pitchFamily="18" charset="0"/>
                <a:cs typeface="Times New Roman" pitchFamily="18" charset="0"/>
              </a:rPr>
              <a:t>Лишь встав сюда одной ногой, </a:t>
            </a:r>
            <a:br>
              <a:rPr lang="ru-RU" sz="2800" b="1" dirty="0">
                <a:solidFill>
                  <a:srgbClr val="00B0F0"/>
                </a:solidFill>
                <a:latin typeface="Times New Roman" pitchFamily="18" charset="0"/>
                <a:cs typeface="Times New Roman" pitchFamily="18" charset="0"/>
              </a:rPr>
            </a:br>
            <a:r>
              <a:rPr lang="ru-RU" sz="2800" b="1" dirty="0">
                <a:solidFill>
                  <a:srgbClr val="00B0F0"/>
                </a:solidFill>
                <a:latin typeface="Times New Roman" pitchFamily="18" charset="0"/>
                <a:cs typeface="Times New Roman" pitchFamily="18" charset="0"/>
              </a:rPr>
              <a:t>Я живопись Италии и понял, и вкусил. </a:t>
            </a:r>
            <a:br>
              <a:rPr lang="ru-RU" sz="2800" b="1" dirty="0">
                <a:solidFill>
                  <a:srgbClr val="00B0F0"/>
                </a:solidFill>
                <a:latin typeface="Times New Roman" pitchFamily="18" charset="0"/>
                <a:cs typeface="Times New Roman" pitchFamily="18" charset="0"/>
              </a:rPr>
            </a:br>
            <a:r>
              <a:rPr lang="ru-RU" sz="2800" b="1" dirty="0">
                <a:solidFill>
                  <a:srgbClr val="00B0F0"/>
                </a:solidFill>
                <a:latin typeface="Times New Roman" pitchFamily="18" charset="0"/>
                <a:cs typeface="Times New Roman" pitchFamily="18" charset="0"/>
              </a:rPr>
              <a:t>Я понял тех, кто мир весь поразил!</a:t>
            </a:r>
            <a:br>
              <a:rPr lang="ru-RU" sz="2800" b="1" dirty="0">
                <a:solidFill>
                  <a:srgbClr val="00B0F0"/>
                </a:solidFill>
                <a:latin typeface="Times New Roman" pitchFamily="18" charset="0"/>
                <a:cs typeface="Times New Roman" pitchFamily="18" charset="0"/>
              </a:rPr>
            </a:br>
            <a:endParaRPr lang="ru-RU" sz="2800" b="1" dirty="0">
              <a:solidFill>
                <a:srgbClr val="00B0F0"/>
              </a:solidFill>
              <a:latin typeface="Times New Roman" pitchFamily="18" charset="0"/>
              <a:cs typeface="Times New Roman" pitchFamily="18" charset="0"/>
            </a:endParaRPr>
          </a:p>
        </p:txBody>
      </p:sp>
      <p:pic>
        <p:nvPicPr>
          <p:cNvPr id="4" name="Объект 3" descr="Цезарь Борджиа"/>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848" y="3573016"/>
            <a:ext cx="2767520" cy="3284984"/>
          </a:xfrm>
          <a:prstGeom prst="rect">
            <a:avLst/>
          </a:prstGeom>
          <a:noFill/>
          <a:ln>
            <a:noFill/>
          </a:ln>
        </p:spPr>
      </p:pic>
    </p:spTree>
    <p:extLst>
      <p:ext uri="{BB962C8B-B14F-4D97-AF65-F5344CB8AC3E}">
        <p14:creationId xmlns:p14="http://schemas.microsoft.com/office/powerpoint/2010/main" val="968186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2996952"/>
          </a:xfrm>
        </p:spPr>
        <p:txBody>
          <a:bodyPr>
            <a:normAutofit fontScale="90000"/>
          </a:bodyPr>
          <a:lstStyle/>
          <a:p>
            <a:pPr algn="l"/>
            <a:r>
              <a:rPr lang="ru-RU" sz="3100" b="1" dirty="0" smtClean="0">
                <a:solidFill>
                  <a:srgbClr val="00B0F0"/>
                </a:solidFill>
                <a:latin typeface="Times New Roman" pitchFamily="18" charset="0"/>
                <a:cs typeface="Times New Roman" pitchFamily="18" charset="0"/>
              </a:rPr>
              <a:t/>
            </a:r>
            <a:br>
              <a:rPr lang="ru-RU" sz="3100" b="1" dirty="0" smtClean="0">
                <a:solidFill>
                  <a:srgbClr val="00B0F0"/>
                </a:solidFill>
                <a:latin typeface="Times New Roman" pitchFamily="18" charset="0"/>
                <a:cs typeface="Times New Roman" pitchFamily="18" charset="0"/>
              </a:rPr>
            </a:br>
            <a:r>
              <a:rPr lang="ru-RU" sz="3100" b="1" dirty="0" err="1" smtClean="0">
                <a:solidFill>
                  <a:srgbClr val="00B0F0"/>
                </a:solidFill>
                <a:latin typeface="Times New Roman" pitchFamily="18" charset="0"/>
                <a:cs typeface="Times New Roman" pitchFamily="18" charset="0"/>
              </a:rPr>
              <a:t>Брант</a:t>
            </a:r>
            <a:r>
              <a:rPr lang="ru-RU" sz="3100" b="1" dirty="0" smtClean="0">
                <a:solidFill>
                  <a:srgbClr val="00B0F0"/>
                </a:solidFill>
                <a:latin typeface="Times New Roman" pitchFamily="18" charset="0"/>
                <a:cs typeface="Times New Roman" pitchFamily="18" charset="0"/>
              </a:rPr>
              <a:t> </a:t>
            </a:r>
            <a:r>
              <a:rPr lang="ru-RU" sz="3100" b="1" dirty="0">
                <a:solidFill>
                  <a:srgbClr val="00B0F0"/>
                </a:solidFill>
                <a:latin typeface="Times New Roman" pitchFamily="18" charset="0"/>
                <a:cs typeface="Times New Roman" pitchFamily="18" charset="0"/>
              </a:rPr>
              <a:t>Себастьян (1458 год — 10 мая 1521 года) — немецкий сатирик XV века, автор сатирического произведения «Корабль дураков», прозаик, поэт, юрист</a:t>
            </a:r>
            <a:r>
              <a:rPr lang="ru-RU" sz="3100" b="1" dirty="0" smtClean="0">
                <a:solidFill>
                  <a:srgbClr val="00B0F0"/>
                </a:solidFill>
                <a:latin typeface="Times New Roman" pitchFamily="18" charset="0"/>
                <a:cs typeface="Times New Roman" pitchFamily="18" charset="0"/>
              </a:rPr>
              <a:t>.</a:t>
            </a:r>
            <a:br>
              <a:rPr lang="ru-RU" sz="3100" b="1" dirty="0" smtClean="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
            </a:r>
            <a:br>
              <a:rPr lang="ru-RU" sz="2400" b="1" dirty="0">
                <a:solidFill>
                  <a:srgbClr val="00B0F0"/>
                </a:solidFill>
                <a:latin typeface="Times New Roman" pitchFamily="18" charset="0"/>
                <a:cs typeface="Times New Roman" pitchFamily="18" charset="0"/>
              </a:rPr>
            </a:br>
            <a:r>
              <a:rPr lang="ru-RU" sz="3600" b="1" dirty="0">
                <a:solidFill>
                  <a:srgbClr val="00B0F0"/>
                </a:solidFill>
                <a:latin typeface="Times New Roman" pitchFamily="18" charset="0"/>
                <a:cs typeface="Times New Roman" pitchFamily="18" charset="0"/>
              </a:rPr>
              <a:t>Все стали бы мудрей вдвойне, </a:t>
            </a:r>
            <a:br>
              <a:rPr lang="ru-RU" sz="3600" b="1" dirty="0">
                <a:solidFill>
                  <a:srgbClr val="00B0F0"/>
                </a:solidFill>
                <a:latin typeface="Times New Roman" pitchFamily="18" charset="0"/>
                <a:cs typeface="Times New Roman" pitchFamily="18" charset="0"/>
              </a:rPr>
            </a:br>
            <a:r>
              <a:rPr lang="ru-RU" sz="3600" b="1" dirty="0">
                <a:solidFill>
                  <a:srgbClr val="00B0F0"/>
                </a:solidFill>
                <a:latin typeface="Times New Roman" pitchFamily="18" charset="0"/>
                <a:cs typeface="Times New Roman" pitchFamily="18" charset="0"/>
              </a:rPr>
              <a:t>Будь капля мудрости в вине.</a:t>
            </a:r>
            <a:br>
              <a:rPr lang="ru-RU" sz="3600" b="1" dirty="0">
                <a:solidFill>
                  <a:srgbClr val="00B0F0"/>
                </a:solidFill>
                <a:latin typeface="Times New Roman" pitchFamily="18" charset="0"/>
                <a:cs typeface="Times New Roman" pitchFamily="18" charset="0"/>
              </a:rPr>
            </a:br>
            <a:endParaRPr lang="ru-RU" sz="3600" b="1" dirty="0">
              <a:solidFill>
                <a:srgbClr val="00B0F0"/>
              </a:solidFill>
              <a:latin typeface="Times New Roman" pitchFamily="18" charset="0"/>
              <a:cs typeface="Times New Roman" pitchFamily="18" charset="0"/>
            </a:endParaRPr>
          </a:p>
        </p:txBody>
      </p:sp>
      <p:pic>
        <p:nvPicPr>
          <p:cNvPr id="4" name="Объект 3" descr="Duerer brant.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5613" y="3141663"/>
            <a:ext cx="2692773" cy="3600450"/>
          </a:xfrm>
          <a:prstGeom prst="rect">
            <a:avLst/>
          </a:prstGeom>
          <a:noFill/>
          <a:ln>
            <a:noFill/>
          </a:ln>
        </p:spPr>
      </p:pic>
    </p:spTree>
    <p:extLst>
      <p:ext uri="{BB962C8B-B14F-4D97-AF65-F5344CB8AC3E}">
        <p14:creationId xmlns:p14="http://schemas.microsoft.com/office/powerpoint/2010/main" val="2511289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4581128"/>
          </a:xfrm>
        </p:spPr>
        <p:txBody>
          <a:bodyPr>
            <a:normAutofit fontScale="90000"/>
          </a:bodyPr>
          <a:lstStyle/>
          <a:p>
            <a:pPr algn="l"/>
            <a:r>
              <a:rPr lang="ru-RU" sz="1800" b="1" dirty="0">
                <a:solidFill>
                  <a:srgbClr val="00B0F0"/>
                </a:solidFill>
                <a:latin typeface="Times New Roman" pitchFamily="18" charset="0"/>
                <a:cs typeface="Times New Roman" pitchFamily="18" charset="0"/>
              </a:rPr>
              <a:t>Брюсов Валерий Яковлевич (1 [13] декабря 1873 года— 9 октября 1924 года) — русский поэт, прозаик, драматург</a:t>
            </a:r>
            <a:r>
              <a:rPr lang="ru-RU" sz="1800" b="1" dirty="0" smtClean="0">
                <a:solidFill>
                  <a:srgbClr val="00B0F0"/>
                </a:solidFill>
                <a:latin typeface="Times New Roman" pitchFamily="18" charset="0"/>
                <a:cs typeface="Times New Roman" pitchFamily="18" charset="0"/>
              </a:rPr>
              <a:t/>
            </a:r>
            <a:br>
              <a:rPr lang="ru-RU" sz="1800" b="1" dirty="0" smtClean="0">
                <a:solidFill>
                  <a:srgbClr val="00B0F0"/>
                </a:solidFill>
                <a:latin typeface="Times New Roman" pitchFamily="18" charset="0"/>
                <a:cs typeface="Times New Roman" pitchFamily="18" charset="0"/>
              </a:rPr>
            </a:br>
            <a:r>
              <a:rPr lang="ru-RU" sz="2000" b="1" dirty="0" smtClean="0">
                <a:solidFill>
                  <a:srgbClr val="00B0F0"/>
                </a:solidFill>
                <a:latin typeface="Times New Roman" pitchFamily="18" charset="0"/>
                <a:cs typeface="Times New Roman" pitchFamily="18" charset="0"/>
              </a:rPr>
              <a:t>Три </a:t>
            </a:r>
            <a:r>
              <a:rPr lang="ru-RU" sz="2000" b="1" dirty="0">
                <a:solidFill>
                  <a:srgbClr val="00B0F0"/>
                </a:solidFill>
                <a:latin typeface="Times New Roman" pitchFamily="18" charset="0"/>
                <a:cs typeface="Times New Roman" pitchFamily="18" charset="0"/>
              </a:rPr>
              <a:t>женщины, грязные, пьяные,</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Обнявшись, идут и шатаются.</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Дрожат колокольни туманные,</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Кресты у церквей наклоняются.</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Заслышавши речи бессвязные,</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На хриплые песни похожие,</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Смеются извозчики праздные,</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Сторонятся грубо прохожие.</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Идут они, грязные, пьяные,</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Поют свои песни, ругаются...</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И горестно церкви туманные</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Пред ними крестами склоняются.</a:t>
            </a:r>
            <a:br>
              <a:rPr lang="ru-RU" sz="2000" b="1" dirty="0">
                <a:solidFill>
                  <a:srgbClr val="00B0F0"/>
                </a:solidFill>
                <a:latin typeface="Times New Roman" pitchFamily="18" charset="0"/>
                <a:cs typeface="Times New Roman" pitchFamily="18" charset="0"/>
              </a:rPr>
            </a:br>
            <a:r>
              <a:rPr lang="ru-RU" sz="1800" b="1" dirty="0" smtClean="0">
                <a:solidFill>
                  <a:srgbClr val="00B0F0"/>
                </a:solidFill>
                <a:latin typeface="Times New Roman" pitchFamily="18" charset="0"/>
                <a:cs typeface="Times New Roman" pitchFamily="18" charset="0"/>
              </a:rPr>
              <a:t>27 </a:t>
            </a:r>
            <a:r>
              <a:rPr lang="ru-RU" sz="1800" b="1" dirty="0">
                <a:solidFill>
                  <a:srgbClr val="00B0F0"/>
                </a:solidFill>
                <a:latin typeface="Times New Roman" pitchFamily="18" charset="0"/>
                <a:cs typeface="Times New Roman" pitchFamily="18" charset="0"/>
              </a:rPr>
              <a:t>сентября 1895 года</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06444" y="4652963"/>
            <a:ext cx="1531111" cy="220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8815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301208"/>
          </a:xfrm>
        </p:spPr>
        <p:txBody>
          <a:bodyPr>
            <a:normAutofit fontScale="90000"/>
          </a:bodyPr>
          <a:lstStyle/>
          <a:p>
            <a:pPr algn="l"/>
            <a:r>
              <a:rPr lang="ru-RU" sz="1600" dirty="0"/>
              <a:t/>
            </a:r>
            <a:br>
              <a:rPr lang="ru-RU" sz="1600" dirty="0"/>
            </a:br>
            <a:r>
              <a:rPr lang="ru-RU" sz="1600" b="1" dirty="0" err="1">
                <a:solidFill>
                  <a:srgbClr val="00B0F0"/>
                </a:solidFill>
                <a:latin typeface="Times New Roman" pitchFamily="18" charset="0"/>
                <a:cs typeface="Times New Roman" pitchFamily="18" charset="0"/>
              </a:rPr>
              <a:t>Бузмаков</a:t>
            </a:r>
            <a:r>
              <a:rPr lang="ru-RU" sz="1600" b="1" dirty="0">
                <a:solidFill>
                  <a:srgbClr val="00B0F0"/>
                </a:solidFill>
                <a:latin typeface="Times New Roman" pitchFamily="18" charset="0"/>
                <a:cs typeface="Times New Roman" pitchFamily="18" charset="0"/>
              </a:rPr>
              <a:t> Александр Васильевич (р. 25 марта 1935 года) - российский поэт.</a:t>
            </a:r>
            <a:br>
              <a:rPr lang="ru-RU" sz="1600" b="1" dirty="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В </a:t>
            </a:r>
            <a:r>
              <a:rPr lang="ru-RU" sz="1600" b="1" dirty="0">
                <a:solidFill>
                  <a:srgbClr val="00B0F0"/>
                </a:solidFill>
                <a:latin typeface="Times New Roman" pitchFamily="18" charset="0"/>
                <a:cs typeface="Times New Roman" pitchFamily="18" charset="0"/>
              </a:rPr>
              <a:t>зубы сунем сигарету,</a:t>
            </a:r>
            <a:br>
              <a:rPr lang="ru-RU" sz="1600" b="1" dirty="0">
                <a:solidFill>
                  <a:srgbClr val="00B0F0"/>
                </a:solidFill>
                <a:latin typeface="Times New Roman" pitchFamily="18" charset="0"/>
                <a:cs typeface="Times New Roman" pitchFamily="18" charset="0"/>
              </a:rPr>
            </a:br>
            <a:r>
              <a:rPr lang="ru-RU" sz="1600" b="1" dirty="0">
                <a:solidFill>
                  <a:srgbClr val="00B0F0"/>
                </a:solidFill>
                <a:latin typeface="Times New Roman" pitchFamily="18" charset="0"/>
                <a:cs typeface="Times New Roman" pitchFamily="18" charset="0"/>
              </a:rPr>
              <a:t>Шнур бикфордов подожжем,</a:t>
            </a:r>
            <a:br>
              <a:rPr lang="ru-RU" sz="1600" b="1" dirty="0">
                <a:solidFill>
                  <a:srgbClr val="00B0F0"/>
                </a:solidFill>
                <a:latin typeface="Times New Roman" pitchFamily="18" charset="0"/>
                <a:cs typeface="Times New Roman" pitchFamily="18" charset="0"/>
              </a:rPr>
            </a:br>
            <a:r>
              <a:rPr lang="ru-RU" sz="1600" b="1" dirty="0">
                <a:solidFill>
                  <a:srgbClr val="00B0F0"/>
                </a:solidFill>
                <a:latin typeface="Times New Roman" pitchFamily="18" charset="0"/>
                <a:cs typeface="Times New Roman" pitchFamily="18" charset="0"/>
              </a:rPr>
              <a:t>Что нам стоить будет это -</a:t>
            </a:r>
            <a:br>
              <a:rPr lang="ru-RU" sz="1600" b="1" dirty="0">
                <a:solidFill>
                  <a:srgbClr val="00B0F0"/>
                </a:solidFill>
                <a:latin typeface="Times New Roman" pitchFamily="18" charset="0"/>
                <a:cs typeface="Times New Roman" pitchFamily="18" charset="0"/>
              </a:rPr>
            </a:br>
            <a:r>
              <a:rPr lang="ru-RU" sz="1600" b="1" dirty="0">
                <a:solidFill>
                  <a:srgbClr val="00B0F0"/>
                </a:solidFill>
                <a:latin typeface="Times New Roman" pitchFamily="18" charset="0"/>
                <a:cs typeface="Times New Roman" pitchFamily="18" charset="0"/>
              </a:rPr>
              <a:t>Мы с ответом подождем. </a:t>
            </a:r>
            <a:br>
              <a:rPr lang="ru-RU" sz="1600" b="1" dirty="0">
                <a:solidFill>
                  <a:srgbClr val="00B0F0"/>
                </a:solidFill>
                <a:latin typeface="Times New Roman" pitchFamily="18" charset="0"/>
                <a:cs typeface="Times New Roman" pitchFamily="18" charset="0"/>
              </a:rPr>
            </a:br>
            <a:r>
              <a:rPr lang="ru-RU" sz="1600" b="1" dirty="0">
                <a:solidFill>
                  <a:srgbClr val="00B0F0"/>
                </a:solidFill>
                <a:latin typeface="Times New Roman" pitchFamily="18" charset="0"/>
                <a:cs typeface="Times New Roman" pitchFamily="18" charset="0"/>
              </a:rPr>
              <a:t/>
            </a:r>
            <a:br>
              <a:rPr lang="ru-RU" sz="1600" b="1" dirty="0">
                <a:solidFill>
                  <a:srgbClr val="00B0F0"/>
                </a:solidFill>
                <a:latin typeface="Times New Roman" pitchFamily="18" charset="0"/>
                <a:cs typeface="Times New Roman" pitchFamily="18" charset="0"/>
              </a:rPr>
            </a:br>
            <a:r>
              <a:rPr lang="ru-RU" sz="1600" b="1" dirty="0">
                <a:solidFill>
                  <a:srgbClr val="00B0F0"/>
                </a:solidFill>
                <a:latin typeface="Times New Roman" pitchFamily="18" charset="0"/>
                <a:cs typeface="Times New Roman" pitchFamily="18" charset="0"/>
              </a:rPr>
              <a:t>Никотин, полоний, висмут, </a:t>
            </a:r>
            <a:br>
              <a:rPr lang="ru-RU" sz="1600" b="1" dirty="0">
                <a:solidFill>
                  <a:srgbClr val="00B0F0"/>
                </a:solidFill>
                <a:latin typeface="Times New Roman" pitchFamily="18" charset="0"/>
                <a:cs typeface="Times New Roman" pitchFamily="18" charset="0"/>
              </a:rPr>
            </a:br>
            <a:r>
              <a:rPr lang="ru-RU" sz="1600" b="1" dirty="0">
                <a:solidFill>
                  <a:srgbClr val="00B0F0"/>
                </a:solidFill>
                <a:latin typeface="Times New Roman" pitchFamily="18" charset="0"/>
                <a:cs typeface="Times New Roman" pitchFamily="18" charset="0"/>
              </a:rPr>
              <a:t>Радиация, свинец –</a:t>
            </a:r>
            <a:br>
              <a:rPr lang="ru-RU" sz="1600" b="1" dirty="0">
                <a:solidFill>
                  <a:srgbClr val="00B0F0"/>
                </a:solidFill>
                <a:latin typeface="Times New Roman" pitchFamily="18" charset="0"/>
                <a:cs typeface="Times New Roman" pitchFamily="18" charset="0"/>
              </a:rPr>
            </a:br>
            <a:r>
              <a:rPr lang="ru-RU" sz="1600" b="1" dirty="0">
                <a:solidFill>
                  <a:srgbClr val="00B0F0"/>
                </a:solidFill>
                <a:latin typeface="Times New Roman" pitchFamily="18" charset="0"/>
                <a:cs typeface="Times New Roman" pitchFamily="18" charset="0"/>
              </a:rPr>
              <a:t>В легких все у нас повиснет, </a:t>
            </a:r>
            <a:br>
              <a:rPr lang="ru-RU" sz="1600" b="1" dirty="0">
                <a:solidFill>
                  <a:srgbClr val="00B0F0"/>
                </a:solidFill>
                <a:latin typeface="Times New Roman" pitchFamily="18" charset="0"/>
                <a:cs typeface="Times New Roman" pitchFamily="18" charset="0"/>
              </a:rPr>
            </a:br>
            <a:r>
              <a:rPr lang="ru-RU" sz="1600" b="1" dirty="0">
                <a:solidFill>
                  <a:srgbClr val="00B0F0"/>
                </a:solidFill>
                <a:latin typeface="Times New Roman" pitchFamily="18" charset="0"/>
                <a:cs typeface="Times New Roman" pitchFamily="18" charset="0"/>
              </a:rPr>
              <a:t>Предвещая им конец. </a:t>
            </a:r>
            <a:br>
              <a:rPr lang="ru-RU" sz="1600" b="1" dirty="0">
                <a:solidFill>
                  <a:srgbClr val="00B0F0"/>
                </a:solidFill>
                <a:latin typeface="Times New Roman" pitchFamily="18" charset="0"/>
                <a:cs typeface="Times New Roman" pitchFamily="18" charset="0"/>
              </a:rPr>
            </a:br>
            <a:r>
              <a:rPr lang="ru-RU" sz="1600" b="1" dirty="0">
                <a:solidFill>
                  <a:srgbClr val="00B0F0"/>
                </a:solidFill>
                <a:latin typeface="Times New Roman" pitchFamily="18" charset="0"/>
                <a:cs typeface="Times New Roman" pitchFamily="18" charset="0"/>
              </a:rPr>
              <a:t/>
            </a:r>
            <a:br>
              <a:rPr lang="ru-RU" sz="1600" b="1" dirty="0">
                <a:solidFill>
                  <a:srgbClr val="00B0F0"/>
                </a:solidFill>
                <a:latin typeface="Times New Roman" pitchFamily="18" charset="0"/>
                <a:cs typeface="Times New Roman" pitchFamily="18" charset="0"/>
              </a:rPr>
            </a:br>
            <a:r>
              <a:rPr lang="ru-RU" sz="1600" b="1" dirty="0">
                <a:solidFill>
                  <a:srgbClr val="00B0F0"/>
                </a:solidFill>
                <a:latin typeface="Times New Roman" pitchFamily="18" charset="0"/>
                <a:cs typeface="Times New Roman" pitchFamily="18" charset="0"/>
              </a:rPr>
              <a:t>Газ угарный </a:t>
            </a:r>
            <a:r>
              <a:rPr lang="ru-RU" sz="1600" b="1" dirty="0" err="1">
                <a:solidFill>
                  <a:srgbClr val="00B0F0"/>
                </a:solidFill>
                <a:latin typeface="Times New Roman" pitchFamily="18" charset="0"/>
                <a:cs typeface="Times New Roman" pitchFamily="18" charset="0"/>
              </a:rPr>
              <a:t>ринет</a:t>
            </a:r>
            <a:r>
              <a:rPr lang="ru-RU" sz="1600" b="1" dirty="0">
                <a:solidFill>
                  <a:srgbClr val="00B0F0"/>
                </a:solidFill>
                <a:latin typeface="Times New Roman" pitchFamily="18" charset="0"/>
                <a:cs typeface="Times New Roman" pitchFamily="18" charset="0"/>
              </a:rPr>
              <a:t> в мозг, </a:t>
            </a:r>
            <a:br>
              <a:rPr lang="ru-RU" sz="1600" b="1" dirty="0">
                <a:solidFill>
                  <a:srgbClr val="00B0F0"/>
                </a:solidFill>
                <a:latin typeface="Times New Roman" pitchFamily="18" charset="0"/>
                <a:cs typeface="Times New Roman" pitchFamily="18" charset="0"/>
              </a:rPr>
            </a:br>
            <a:r>
              <a:rPr lang="ru-RU" sz="1600" b="1" dirty="0">
                <a:solidFill>
                  <a:srgbClr val="00B0F0"/>
                </a:solidFill>
                <a:latin typeface="Times New Roman" pitchFamily="18" charset="0"/>
                <a:cs typeface="Times New Roman" pitchFamily="18" charset="0"/>
              </a:rPr>
              <a:t>Чтоб убить нейроны...</a:t>
            </a:r>
            <a:br>
              <a:rPr lang="ru-RU" sz="1600" b="1" dirty="0">
                <a:solidFill>
                  <a:srgbClr val="00B0F0"/>
                </a:solidFill>
                <a:latin typeface="Times New Roman" pitchFamily="18" charset="0"/>
                <a:cs typeface="Times New Roman" pitchFamily="18" charset="0"/>
              </a:rPr>
            </a:br>
            <a:r>
              <a:rPr lang="ru-RU" sz="1600" b="1" dirty="0">
                <a:solidFill>
                  <a:srgbClr val="00B0F0"/>
                </a:solidFill>
                <a:latin typeface="Times New Roman" pitchFamily="18" charset="0"/>
                <a:cs typeface="Times New Roman" pitchFamily="18" charset="0"/>
              </a:rPr>
              <a:t>Что ж ты делаешь с собой, </a:t>
            </a:r>
            <a:br>
              <a:rPr lang="ru-RU" sz="1600" b="1" dirty="0">
                <a:solidFill>
                  <a:srgbClr val="00B0F0"/>
                </a:solidFill>
                <a:latin typeface="Times New Roman" pitchFamily="18" charset="0"/>
                <a:cs typeface="Times New Roman" pitchFamily="18" charset="0"/>
              </a:rPr>
            </a:br>
            <a:r>
              <a:rPr lang="ru-RU" sz="1600" b="1" dirty="0">
                <a:solidFill>
                  <a:srgbClr val="00B0F0"/>
                </a:solidFill>
                <a:latin typeface="Times New Roman" pitchFamily="18" charset="0"/>
                <a:cs typeface="Times New Roman" pitchFamily="18" charset="0"/>
              </a:rPr>
              <a:t>Человек  влюбленный? </a:t>
            </a:r>
            <a:br>
              <a:rPr lang="ru-RU" sz="1600" b="1" dirty="0">
                <a:solidFill>
                  <a:srgbClr val="00B0F0"/>
                </a:solidFill>
                <a:latin typeface="Times New Roman" pitchFamily="18" charset="0"/>
                <a:cs typeface="Times New Roman" pitchFamily="18" charset="0"/>
              </a:rPr>
            </a:br>
            <a:r>
              <a:rPr lang="ru-RU" sz="1600" b="1" dirty="0">
                <a:solidFill>
                  <a:srgbClr val="00B0F0"/>
                </a:solidFill>
                <a:latin typeface="Times New Roman" pitchFamily="18" charset="0"/>
                <a:cs typeface="Times New Roman" pitchFamily="18" charset="0"/>
              </a:rPr>
              <a:t/>
            </a:r>
            <a:br>
              <a:rPr lang="ru-RU" sz="1600" b="1" dirty="0">
                <a:solidFill>
                  <a:srgbClr val="00B0F0"/>
                </a:solidFill>
                <a:latin typeface="Times New Roman" pitchFamily="18" charset="0"/>
                <a:cs typeface="Times New Roman" pitchFamily="18" charset="0"/>
              </a:rPr>
            </a:br>
            <a:r>
              <a:rPr lang="ru-RU" sz="1600" b="1" dirty="0">
                <a:solidFill>
                  <a:srgbClr val="00B0F0"/>
                </a:solidFill>
                <a:latin typeface="Times New Roman" pitchFamily="18" charset="0"/>
                <a:cs typeface="Times New Roman" pitchFamily="18" charset="0"/>
              </a:rPr>
              <a:t>Ждет болезней вас букет, </a:t>
            </a:r>
            <a:br>
              <a:rPr lang="ru-RU" sz="1600" b="1" dirty="0">
                <a:solidFill>
                  <a:srgbClr val="00B0F0"/>
                </a:solidFill>
                <a:latin typeface="Times New Roman" pitchFamily="18" charset="0"/>
                <a:cs typeface="Times New Roman" pitchFamily="18" charset="0"/>
              </a:rPr>
            </a:br>
            <a:r>
              <a:rPr lang="ru-RU" sz="1600" b="1" dirty="0">
                <a:solidFill>
                  <a:srgbClr val="00B0F0"/>
                </a:solidFill>
                <a:latin typeface="Times New Roman" pitchFamily="18" charset="0"/>
                <a:cs typeface="Times New Roman" pitchFamily="18" charset="0"/>
              </a:rPr>
              <a:t>Впрочем это не секрет: </a:t>
            </a:r>
            <a:br>
              <a:rPr lang="ru-RU" sz="1600" b="1" dirty="0">
                <a:solidFill>
                  <a:srgbClr val="00B0F0"/>
                </a:solidFill>
                <a:latin typeface="Times New Roman" pitchFamily="18" charset="0"/>
                <a:cs typeface="Times New Roman" pitchFamily="18" charset="0"/>
              </a:rPr>
            </a:br>
            <a:r>
              <a:rPr lang="ru-RU" sz="1600" b="1" dirty="0">
                <a:solidFill>
                  <a:srgbClr val="00B0F0"/>
                </a:solidFill>
                <a:latin typeface="Times New Roman" pitchFamily="18" charset="0"/>
                <a:cs typeface="Times New Roman" pitchFamily="18" charset="0"/>
              </a:rPr>
              <a:t>Раздражительность, бронхит, </a:t>
            </a:r>
            <a:br>
              <a:rPr lang="ru-RU" sz="1600" b="1" dirty="0">
                <a:solidFill>
                  <a:srgbClr val="00B0F0"/>
                </a:solidFill>
                <a:latin typeface="Times New Roman" pitchFamily="18" charset="0"/>
                <a:cs typeface="Times New Roman" pitchFamily="18" charset="0"/>
              </a:rPr>
            </a:br>
            <a:r>
              <a:rPr lang="ru-RU" sz="1600" b="1" dirty="0">
                <a:solidFill>
                  <a:srgbClr val="00B0F0"/>
                </a:solidFill>
                <a:latin typeface="Times New Roman" pitchFamily="18" charset="0"/>
                <a:cs typeface="Times New Roman" pitchFamily="18" charset="0"/>
              </a:rPr>
              <a:t>Пневмония и гастрит, </a:t>
            </a:r>
            <a:br>
              <a:rPr lang="ru-RU" sz="1600" b="1" dirty="0">
                <a:solidFill>
                  <a:srgbClr val="00B0F0"/>
                </a:solidFill>
                <a:latin typeface="Times New Roman" pitchFamily="18" charset="0"/>
                <a:cs typeface="Times New Roman" pitchFamily="18" charset="0"/>
              </a:rPr>
            </a:br>
            <a:r>
              <a:rPr lang="ru-RU" sz="1600" b="1" dirty="0">
                <a:solidFill>
                  <a:srgbClr val="00B0F0"/>
                </a:solidFill>
                <a:latin typeface="Times New Roman" pitchFamily="18" charset="0"/>
                <a:cs typeface="Times New Roman" pitchFamily="18" charset="0"/>
              </a:rPr>
              <a:t/>
            </a:r>
            <a:br>
              <a:rPr lang="ru-RU" sz="1600" b="1" dirty="0">
                <a:solidFill>
                  <a:srgbClr val="00B0F0"/>
                </a:solidFill>
                <a:latin typeface="Times New Roman" pitchFamily="18" charset="0"/>
                <a:cs typeface="Times New Roman" pitchFamily="18" charset="0"/>
              </a:rPr>
            </a:br>
            <a:r>
              <a:rPr lang="ru-RU" sz="1600" b="1" dirty="0">
                <a:solidFill>
                  <a:srgbClr val="00B0F0"/>
                </a:solidFill>
                <a:latin typeface="Times New Roman" pitchFamily="18" charset="0"/>
                <a:cs typeface="Times New Roman" pitchFamily="18" charset="0"/>
              </a:rPr>
              <a:t>Рак, склероз, гангрена, </a:t>
            </a:r>
            <a:br>
              <a:rPr lang="ru-RU" sz="1600" b="1" dirty="0">
                <a:solidFill>
                  <a:srgbClr val="00B0F0"/>
                </a:solidFill>
                <a:latin typeface="Times New Roman" pitchFamily="18" charset="0"/>
                <a:cs typeface="Times New Roman" pitchFamily="18" charset="0"/>
              </a:rPr>
            </a:br>
            <a:r>
              <a:rPr lang="ru-RU" sz="1600" b="1" dirty="0">
                <a:solidFill>
                  <a:srgbClr val="00B0F0"/>
                </a:solidFill>
                <a:latin typeface="Times New Roman" pitchFamily="18" charset="0"/>
                <a:cs typeface="Times New Roman" pitchFamily="18" charset="0"/>
              </a:rPr>
              <a:t>А также эмфизема.</a:t>
            </a:r>
            <a:br>
              <a:rPr lang="ru-RU" sz="1600" b="1" dirty="0">
                <a:solidFill>
                  <a:srgbClr val="00B0F0"/>
                </a:solidFill>
                <a:latin typeface="Times New Roman" pitchFamily="18" charset="0"/>
                <a:cs typeface="Times New Roman" pitchFamily="18" charset="0"/>
              </a:rPr>
            </a:br>
            <a:r>
              <a:rPr lang="ru-RU" sz="1600" b="1" dirty="0">
                <a:solidFill>
                  <a:srgbClr val="00B0F0"/>
                </a:solidFill>
                <a:latin typeface="Times New Roman" pitchFamily="18" charset="0"/>
                <a:cs typeface="Times New Roman" pitchFamily="18" charset="0"/>
              </a:rPr>
              <a:t>Берегись, курильщик, </a:t>
            </a:r>
            <a:br>
              <a:rPr lang="ru-RU" sz="1600" b="1" dirty="0">
                <a:solidFill>
                  <a:srgbClr val="00B0F0"/>
                </a:solidFill>
                <a:latin typeface="Times New Roman" pitchFamily="18" charset="0"/>
                <a:cs typeface="Times New Roman" pitchFamily="18" charset="0"/>
              </a:rPr>
            </a:br>
            <a:r>
              <a:rPr lang="ru-RU" sz="1600" b="1" dirty="0">
                <a:solidFill>
                  <a:srgbClr val="00B0F0"/>
                </a:solidFill>
                <a:latin typeface="Times New Roman" pitchFamily="18" charset="0"/>
                <a:cs typeface="Times New Roman" pitchFamily="18" charset="0"/>
              </a:rPr>
              <a:t>Ждет тебя могильщик!</a:t>
            </a:r>
            <a:br>
              <a:rPr lang="ru-RU" sz="1600" b="1" dirty="0">
                <a:solidFill>
                  <a:srgbClr val="00B0F0"/>
                </a:solidFill>
                <a:latin typeface="Times New Roman" pitchFamily="18" charset="0"/>
                <a:cs typeface="Times New Roman" pitchFamily="18" charset="0"/>
              </a:rPr>
            </a:br>
            <a:endParaRPr lang="ru-RU" sz="1600" b="1" dirty="0">
              <a:solidFill>
                <a:srgbClr val="00B0F0"/>
              </a:solidFill>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026025" y="5373688"/>
            <a:ext cx="1091950" cy="148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99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4509120"/>
          </a:xfrm>
        </p:spPr>
        <p:txBody>
          <a:bodyPr>
            <a:normAutofit fontScale="90000"/>
          </a:bodyPr>
          <a:lstStyle/>
          <a:p>
            <a:pPr algn="l"/>
            <a:r>
              <a:rPr lang="ru-RU" sz="1800" b="1" dirty="0" smtClean="0">
                <a:solidFill>
                  <a:srgbClr val="00B0F0"/>
                </a:solidFill>
                <a:latin typeface="Times New Roman" pitchFamily="18" charset="0"/>
                <a:cs typeface="Times New Roman" pitchFamily="18" charset="0"/>
              </a:rPr>
              <a:t/>
            </a:r>
            <a:br>
              <a:rPr lang="ru-RU" sz="1800" b="1" dirty="0" smtClean="0">
                <a:solidFill>
                  <a:srgbClr val="00B0F0"/>
                </a:solidFill>
                <a:latin typeface="Times New Roman" pitchFamily="18" charset="0"/>
                <a:cs typeface="Times New Roman" pitchFamily="18" charset="0"/>
              </a:rPr>
            </a:br>
            <a:r>
              <a:rPr lang="ru-RU" sz="1800" b="1" dirty="0" smtClean="0">
                <a:solidFill>
                  <a:srgbClr val="00B0F0"/>
                </a:solidFill>
                <a:latin typeface="Times New Roman" pitchFamily="18" charset="0"/>
                <a:cs typeface="Times New Roman" pitchFamily="18" charset="0"/>
              </a:rPr>
              <a:t>Бунин </a:t>
            </a:r>
            <a:r>
              <a:rPr lang="ru-RU" sz="1800" b="1" dirty="0">
                <a:solidFill>
                  <a:srgbClr val="00B0F0"/>
                </a:solidFill>
                <a:latin typeface="Times New Roman" pitchFamily="18" charset="0"/>
                <a:cs typeface="Times New Roman" pitchFamily="18" charset="0"/>
              </a:rPr>
              <a:t>Александр (р. 2 мая 1965 года) – активист трезвеннического движения в Еврейской автономной области России.</a:t>
            </a:r>
            <a:br>
              <a:rPr lang="ru-RU" sz="1800" b="1" dirty="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
            </a:r>
            <a:br>
              <a:rPr lang="ru-RU" sz="1800" b="1" dirty="0">
                <a:solidFill>
                  <a:srgbClr val="00B0F0"/>
                </a:solidFill>
                <a:latin typeface="Times New Roman" pitchFamily="18" charset="0"/>
                <a:cs typeface="Times New Roman" pitchFamily="18" charset="0"/>
              </a:rPr>
            </a:br>
            <a:r>
              <a:rPr lang="ru-RU" sz="2000" b="1" dirty="0" smtClean="0">
                <a:solidFill>
                  <a:srgbClr val="00B0F0"/>
                </a:solidFill>
                <a:latin typeface="Times New Roman" pitchFamily="18" charset="0"/>
                <a:cs typeface="Times New Roman" pitchFamily="18" charset="0"/>
              </a:rPr>
              <a:t>Люди</a:t>
            </a:r>
            <a:r>
              <a:rPr lang="ru-RU" sz="2000" b="1" dirty="0">
                <a:solidFill>
                  <a:srgbClr val="00B0F0"/>
                </a:solidFill>
                <a:latin typeface="Times New Roman" pitchFamily="18" charset="0"/>
                <a:cs typeface="Times New Roman" pitchFamily="18" charset="0"/>
              </a:rPr>
              <a:t>! Вглядитесь, к чему вы идете,</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Зачем же Россию мы топим в болоте?</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Зачем же пускаем реку из вина?</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Ведь в том огромная наша вина.</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 </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Дым сигарет – словно трубы завода –</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Облаком тянется к небосводу.</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Природа гибнет у нас на глазах,</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Красивое рушится в пепел и прах.</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 </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И плач тех младенцев, зачатых в угаре...</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Зачем же такое мученье им дали?</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А сколько сирот при живых матерях –</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Не высушить слезы у них на глазах...</a:t>
            </a:r>
            <a:br>
              <a:rPr lang="ru-RU" sz="2000" b="1" dirty="0">
                <a:solidFill>
                  <a:srgbClr val="00B0F0"/>
                </a:solidFill>
                <a:latin typeface="Times New Roman" pitchFamily="18" charset="0"/>
                <a:cs typeface="Times New Roman" pitchFamily="18" charset="0"/>
              </a:rPr>
            </a:br>
            <a:endParaRPr lang="ru-RU" sz="2000" b="1" dirty="0">
              <a:solidFill>
                <a:srgbClr val="00B0F0"/>
              </a:solidFill>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33366" y="4581129"/>
            <a:ext cx="2276872" cy="227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3201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4221088"/>
          </a:xfrm>
        </p:spPr>
        <p:txBody>
          <a:bodyPr>
            <a:noAutofit/>
          </a:bodyPr>
          <a:lstStyle/>
          <a:p>
            <a:pPr algn="l"/>
            <a:r>
              <a:rPr lang="ru-RU" sz="1800" b="1" dirty="0" smtClean="0">
                <a:solidFill>
                  <a:srgbClr val="00B0F0"/>
                </a:solidFill>
                <a:latin typeface="Times New Roman" pitchFamily="18" charset="0"/>
                <a:cs typeface="Times New Roman" pitchFamily="18" charset="0"/>
              </a:rPr>
              <a:t/>
            </a:r>
            <a:br>
              <a:rPr lang="ru-RU" sz="1800" b="1" dirty="0" smtClean="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
            </a:r>
            <a:br>
              <a:rPr lang="ru-RU" sz="1800" b="1" dirty="0">
                <a:solidFill>
                  <a:srgbClr val="00B0F0"/>
                </a:solidFill>
                <a:latin typeface="Times New Roman" pitchFamily="18" charset="0"/>
                <a:cs typeface="Times New Roman" pitchFamily="18" charset="0"/>
              </a:rPr>
            </a:br>
            <a:r>
              <a:rPr lang="ru-RU" sz="1800" b="1" dirty="0" err="1" smtClean="0">
                <a:solidFill>
                  <a:srgbClr val="00B0F0"/>
                </a:solidFill>
                <a:latin typeface="Times New Roman" pitchFamily="18" charset="0"/>
                <a:cs typeface="Times New Roman" pitchFamily="18" charset="0"/>
              </a:rPr>
              <a:t>Бурляев</a:t>
            </a:r>
            <a:r>
              <a:rPr lang="ru-RU" sz="1800" b="1" dirty="0" smtClean="0">
                <a:solidFill>
                  <a:srgbClr val="00B0F0"/>
                </a:solidFill>
                <a:latin typeface="Times New Roman" pitchFamily="18" charset="0"/>
                <a:cs typeface="Times New Roman" pitchFamily="18" charset="0"/>
              </a:rPr>
              <a:t> </a:t>
            </a:r>
            <a:r>
              <a:rPr lang="ru-RU" sz="1800" b="1" dirty="0">
                <a:solidFill>
                  <a:srgbClr val="00B0F0"/>
                </a:solidFill>
                <a:latin typeface="Times New Roman" pitchFamily="18" charset="0"/>
                <a:cs typeface="Times New Roman" pitchFamily="18" charset="0"/>
              </a:rPr>
              <a:t>Николай Петрович (р. 3 августа 1946 года) — советский и российский артист театра и кино, кинорежиссёр, Народный артист России (1996), член Союза писателей России, вице-президент Международной академии трезвости.</a:t>
            </a:r>
            <a:br>
              <a:rPr lang="ru-RU" sz="1800" b="1" dirty="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
            </a:r>
            <a:br>
              <a:rPr lang="ru-RU" sz="18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Плетя интригу разрушенья,</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Уже который век подряд</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Враги </a:t>
            </a:r>
            <a:r>
              <a:rPr lang="ru-RU" sz="2400" b="1" dirty="0" err="1">
                <a:solidFill>
                  <a:srgbClr val="00B0F0"/>
                </a:solidFill>
                <a:latin typeface="Times New Roman" pitchFamily="18" charset="0"/>
                <a:cs typeface="Times New Roman" pitchFamily="18" charset="0"/>
              </a:rPr>
              <a:t>гармоньи</a:t>
            </a:r>
            <a:r>
              <a:rPr lang="ru-RU" sz="2400" b="1" dirty="0">
                <a:solidFill>
                  <a:srgbClr val="00B0F0"/>
                </a:solidFill>
                <a:latin typeface="Times New Roman" pitchFamily="18" charset="0"/>
                <a:cs typeface="Times New Roman" pitchFamily="18" charset="0"/>
              </a:rPr>
              <a:t>, дети тленья</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a:t>
            </a:r>
            <a:r>
              <a:rPr lang="ru-RU" sz="2400" b="1" dirty="0" err="1">
                <a:solidFill>
                  <a:srgbClr val="00B0F0"/>
                </a:solidFill>
                <a:latin typeface="Times New Roman" pitchFamily="18" charset="0"/>
                <a:cs typeface="Times New Roman" pitchFamily="18" charset="0"/>
              </a:rPr>
              <a:t>In</a:t>
            </a:r>
            <a:r>
              <a:rPr lang="ru-RU" sz="2400" b="1" dirty="0">
                <a:solidFill>
                  <a:srgbClr val="00B0F0"/>
                </a:solidFill>
                <a:latin typeface="Times New Roman" pitchFamily="18" charset="0"/>
                <a:cs typeface="Times New Roman" pitchFamily="18" charset="0"/>
              </a:rPr>
              <a:t> </a:t>
            </a:r>
            <a:r>
              <a:rPr lang="ru-RU" sz="2400" b="1" dirty="0" err="1">
                <a:solidFill>
                  <a:srgbClr val="00B0F0"/>
                </a:solidFill>
                <a:latin typeface="Times New Roman" pitchFamily="18" charset="0"/>
                <a:cs typeface="Times New Roman" pitchFamily="18" charset="0"/>
              </a:rPr>
              <a:t>vino</a:t>
            </a:r>
            <a:r>
              <a:rPr lang="ru-RU" sz="2400" b="1" dirty="0">
                <a:solidFill>
                  <a:srgbClr val="00B0F0"/>
                </a:solidFill>
                <a:latin typeface="Times New Roman" pitchFamily="18" charset="0"/>
                <a:cs typeface="Times New Roman" pitchFamily="18" charset="0"/>
              </a:rPr>
              <a:t> </a:t>
            </a:r>
            <a:r>
              <a:rPr lang="ru-RU" sz="2400" b="1" dirty="0" err="1">
                <a:solidFill>
                  <a:srgbClr val="00B0F0"/>
                </a:solidFill>
                <a:latin typeface="Times New Roman" pitchFamily="18" charset="0"/>
                <a:cs typeface="Times New Roman" pitchFamily="18" charset="0"/>
              </a:rPr>
              <a:t>veritas</a:t>
            </a:r>
            <a:r>
              <a:rPr lang="ru-RU" sz="2400" b="1" dirty="0">
                <a:solidFill>
                  <a:srgbClr val="00B0F0"/>
                </a:solidFill>
                <a:latin typeface="Times New Roman" pitchFamily="18" charset="0"/>
                <a:cs typeface="Times New Roman" pitchFamily="18" charset="0"/>
              </a:rPr>
              <a:t>»* кричат.</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Чтоб богатырь не смел подняться,</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С нечистой силой расквитаться</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И с мировым сразиться злом,</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Россию залили вином.</a:t>
            </a:r>
            <a:br>
              <a:rPr lang="ru-RU" sz="2400" b="1" dirty="0">
                <a:solidFill>
                  <a:srgbClr val="00B0F0"/>
                </a:solidFill>
                <a:latin typeface="Times New Roman" pitchFamily="18" charset="0"/>
                <a:cs typeface="Times New Roman" pitchFamily="18" charset="0"/>
              </a:rPr>
            </a:br>
            <a:endParaRPr lang="ru-RU" sz="2400" b="1" dirty="0">
              <a:solidFill>
                <a:srgbClr val="00B0F0"/>
              </a:solidFill>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7824" y="4383140"/>
            <a:ext cx="3168352" cy="2384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8135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3789040"/>
          </a:xfrm>
        </p:spPr>
        <p:txBody>
          <a:bodyPr>
            <a:normAutofit fontScale="90000"/>
          </a:bodyPr>
          <a:lstStyle/>
          <a:p>
            <a:pPr algn="l"/>
            <a:r>
              <a:rPr lang="ru-RU" sz="2800" b="1" dirty="0" err="1">
                <a:solidFill>
                  <a:srgbClr val="00B0F0"/>
                </a:solidFill>
                <a:latin typeface="Times New Roman" pitchFamily="18" charset="0"/>
                <a:cs typeface="Times New Roman" pitchFamily="18" charset="0"/>
              </a:rPr>
              <a:t>Беллок</a:t>
            </a:r>
            <a:r>
              <a:rPr lang="ru-RU" sz="2800" b="1" dirty="0">
                <a:solidFill>
                  <a:srgbClr val="00B0F0"/>
                </a:solidFill>
                <a:latin typeface="Times New Roman" pitchFamily="18" charset="0"/>
                <a:cs typeface="Times New Roman" pitchFamily="18" charset="0"/>
              </a:rPr>
              <a:t> Джозеф </a:t>
            </a:r>
            <a:r>
              <a:rPr lang="ru-RU" sz="2800" b="1" dirty="0" err="1">
                <a:solidFill>
                  <a:srgbClr val="00B0F0"/>
                </a:solidFill>
                <a:latin typeface="Times New Roman" pitchFamily="18" charset="0"/>
                <a:cs typeface="Times New Roman" pitchFamily="18" charset="0"/>
              </a:rPr>
              <a:t>Хилэр</a:t>
            </a:r>
            <a:r>
              <a:rPr lang="ru-RU" sz="2800" b="1" dirty="0">
                <a:solidFill>
                  <a:srgbClr val="00B0F0"/>
                </a:solidFill>
                <a:latin typeface="Times New Roman" pitchFamily="18" charset="0"/>
                <a:cs typeface="Times New Roman" pitchFamily="18" charset="0"/>
              </a:rPr>
              <a:t> Пьер Рене (27 июля 1870 года — 16 июля 1953 года) - английский писатель и историк.</a:t>
            </a:r>
            <a:br>
              <a:rPr lang="ru-RU" sz="2800" b="1" dirty="0">
                <a:solidFill>
                  <a:srgbClr val="00B0F0"/>
                </a:solidFill>
                <a:latin typeface="Times New Roman" pitchFamily="18" charset="0"/>
                <a:cs typeface="Times New Roman" pitchFamily="18" charset="0"/>
              </a:rPr>
            </a:br>
            <a:r>
              <a:rPr lang="ru-RU" sz="2800" b="1" dirty="0" smtClean="0">
                <a:solidFill>
                  <a:srgbClr val="00B0F0"/>
                </a:solidFill>
                <a:latin typeface="Times New Roman" pitchFamily="18" charset="0"/>
                <a:cs typeface="Times New Roman" pitchFamily="18" charset="0"/>
              </a:rPr>
              <a:t/>
            </a:r>
            <a:br>
              <a:rPr lang="ru-RU" sz="2800" b="1" dirty="0" smtClean="0">
                <a:solidFill>
                  <a:srgbClr val="00B0F0"/>
                </a:solidFill>
                <a:latin typeface="Times New Roman" pitchFamily="18" charset="0"/>
                <a:cs typeface="Times New Roman" pitchFamily="18" charset="0"/>
              </a:rPr>
            </a:br>
            <a:r>
              <a:rPr lang="ru-RU" sz="2800" b="1" dirty="0" smtClean="0">
                <a:solidFill>
                  <a:srgbClr val="00B0F0"/>
                </a:solidFill>
                <a:latin typeface="Times New Roman" pitchFamily="18" charset="0"/>
                <a:cs typeface="Times New Roman" pitchFamily="18" charset="0"/>
              </a:rPr>
              <a:t>Консерваторы</a:t>
            </a:r>
            <a:r>
              <a:rPr lang="ru-RU" sz="2800" b="1" dirty="0">
                <a:solidFill>
                  <a:srgbClr val="00B0F0"/>
                </a:solidFill>
                <a:latin typeface="Times New Roman" pitchFamily="18" charset="0"/>
                <a:cs typeface="Times New Roman" pitchFamily="18" charset="0"/>
              </a:rPr>
              <a:t>, что долго были в силе,</a:t>
            </a:r>
            <a:br>
              <a:rPr lang="ru-RU" sz="2800" b="1" dirty="0">
                <a:solidFill>
                  <a:srgbClr val="00B0F0"/>
                </a:solidFill>
                <a:latin typeface="Times New Roman" pitchFamily="18" charset="0"/>
                <a:cs typeface="Times New Roman" pitchFamily="18" charset="0"/>
              </a:rPr>
            </a:br>
            <a:r>
              <a:rPr lang="ru-RU" sz="2800" b="1" dirty="0">
                <a:solidFill>
                  <a:srgbClr val="00B0F0"/>
                </a:solidFill>
                <a:latin typeface="Times New Roman" pitchFamily="18" charset="0"/>
                <a:cs typeface="Times New Roman" pitchFamily="18" charset="0"/>
              </a:rPr>
              <a:t>Женщин, карты и вино превозносили.</a:t>
            </a:r>
            <a:br>
              <a:rPr lang="ru-RU" sz="2800" b="1" dirty="0">
                <a:solidFill>
                  <a:srgbClr val="00B0F0"/>
                </a:solidFill>
                <a:latin typeface="Times New Roman" pitchFamily="18" charset="0"/>
                <a:cs typeface="Times New Roman" pitchFamily="18" charset="0"/>
              </a:rPr>
            </a:br>
            <a:r>
              <a:rPr lang="ru-RU" sz="2800" b="1" dirty="0">
                <a:solidFill>
                  <a:srgbClr val="00B0F0"/>
                </a:solidFill>
                <a:latin typeface="Times New Roman" pitchFamily="18" charset="0"/>
                <a:cs typeface="Times New Roman" pitchFamily="18" charset="0"/>
              </a:rPr>
              <a:t>Победив их, лейбористы все равно</a:t>
            </a:r>
            <a:br>
              <a:rPr lang="ru-RU" sz="2800" b="1" dirty="0">
                <a:solidFill>
                  <a:srgbClr val="00B0F0"/>
                </a:solidFill>
                <a:latin typeface="Times New Roman" pitchFamily="18" charset="0"/>
                <a:cs typeface="Times New Roman" pitchFamily="18" charset="0"/>
              </a:rPr>
            </a:br>
            <a:r>
              <a:rPr lang="ru-RU" sz="2800" b="1" dirty="0">
                <a:solidFill>
                  <a:srgbClr val="00B0F0"/>
                </a:solidFill>
                <a:latin typeface="Times New Roman" pitchFamily="18" charset="0"/>
                <a:cs typeface="Times New Roman" pitchFamily="18" charset="0"/>
              </a:rPr>
              <a:t>Превозносят женщин, карты и вино.</a:t>
            </a:r>
            <a:br>
              <a:rPr lang="ru-RU" sz="2800" b="1" dirty="0">
                <a:solidFill>
                  <a:srgbClr val="00B0F0"/>
                </a:solidFill>
                <a:latin typeface="Times New Roman" pitchFamily="18" charset="0"/>
                <a:cs typeface="Times New Roman" pitchFamily="18" charset="0"/>
              </a:rPr>
            </a:br>
            <a:r>
              <a:rPr lang="ru-RU" sz="2800" b="1" dirty="0">
                <a:solidFill>
                  <a:srgbClr val="00B0F0"/>
                </a:solidFill>
                <a:latin typeface="Times New Roman" pitchFamily="18" charset="0"/>
                <a:cs typeface="Times New Roman" pitchFamily="18" charset="0"/>
              </a:rPr>
              <a:t/>
            </a:r>
            <a:br>
              <a:rPr lang="ru-RU" sz="2800" b="1" dirty="0">
                <a:solidFill>
                  <a:srgbClr val="00B0F0"/>
                </a:solidFill>
                <a:latin typeface="Times New Roman" pitchFamily="18" charset="0"/>
                <a:cs typeface="Times New Roman" pitchFamily="18" charset="0"/>
              </a:rPr>
            </a:br>
            <a:r>
              <a:rPr lang="ru-RU" sz="2200" b="1" dirty="0">
                <a:solidFill>
                  <a:srgbClr val="00B0F0"/>
                </a:solidFill>
                <a:latin typeface="Times New Roman" pitchFamily="18" charset="0"/>
                <a:cs typeface="Times New Roman" pitchFamily="18" charset="0"/>
              </a:rPr>
              <a:t>(Перевод с английского С. Маршака и В. Васильева)</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4472" y="3790023"/>
            <a:ext cx="2213672" cy="2927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7738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4077072"/>
          </a:xfrm>
        </p:spPr>
        <p:txBody>
          <a:bodyPr>
            <a:normAutofit fontScale="90000"/>
          </a:bodyPr>
          <a:lstStyle/>
          <a:p>
            <a:pPr algn="l"/>
            <a:r>
              <a:rPr lang="ru-RU" sz="2400" b="1" dirty="0" smtClean="0">
                <a:solidFill>
                  <a:srgbClr val="00B0F0"/>
                </a:solidFill>
                <a:latin typeface="Times New Roman" pitchFamily="18" charset="0"/>
                <a:cs typeface="Times New Roman" pitchFamily="18" charset="0"/>
              </a:rPr>
              <a:t/>
            </a:r>
            <a:br>
              <a:rPr lang="ru-RU" sz="2400" b="1" dirty="0" smtClean="0">
                <a:solidFill>
                  <a:srgbClr val="00B0F0"/>
                </a:solidFill>
                <a:latin typeface="Times New Roman" pitchFamily="18" charset="0"/>
                <a:cs typeface="Times New Roman" pitchFamily="18" charset="0"/>
              </a:rPr>
            </a:br>
            <a:r>
              <a:rPr lang="ru-RU" sz="2400" b="1" dirty="0" err="1" smtClean="0">
                <a:solidFill>
                  <a:srgbClr val="00B0F0"/>
                </a:solidFill>
                <a:latin typeface="Times New Roman" pitchFamily="18" charset="0"/>
                <a:cs typeface="Times New Roman" pitchFamily="18" charset="0"/>
              </a:rPr>
              <a:t>Викулов</a:t>
            </a:r>
            <a:r>
              <a:rPr lang="ru-RU" sz="2400" b="1" dirty="0" smtClean="0">
                <a:solidFill>
                  <a:srgbClr val="00B0F0"/>
                </a:solidFill>
                <a:latin typeface="Times New Roman" pitchFamily="18" charset="0"/>
                <a:cs typeface="Times New Roman" pitchFamily="18" charset="0"/>
              </a:rPr>
              <a:t> </a:t>
            </a:r>
            <a:r>
              <a:rPr lang="ru-RU" sz="2400" b="1" dirty="0">
                <a:solidFill>
                  <a:srgbClr val="00B0F0"/>
                </a:solidFill>
                <a:latin typeface="Times New Roman" pitchFamily="18" charset="0"/>
                <a:cs typeface="Times New Roman" pitchFamily="18" charset="0"/>
              </a:rPr>
              <a:t>Сергей Васильевич (13 сентября 1922 года — 1 июля 2006 года) — русский советский поэт, активный пропагандист здоровой трезвой жизни.</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
            </a:r>
            <a:br>
              <a:rPr lang="ru-RU" sz="2400" b="1" dirty="0">
                <a:solidFill>
                  <a:srgbClr val="00B0F0"/>
                </a:solidFill>
                <a:latin typeface="Times New Roman" pitchFamily="18" charset="0"/>
                <a:cs typeface="Times New Roman" pitchFamily="18" charset="0"/>
              </a:rPr>
            </a:br>
            <a:r>
              <a:rPr lang="ru-RU" sz="3100" b="1" dirty="0" smtClean="0">
                <a:solidFill>
                  <a:srgbClr val="00B0F0"/>
                </a:solidFill>
                <a:latin typeface="Times New Roman" pitchFamily="18" charset="0"/>
                <a:cs typeface="Times New Roman" pitchFamily="18" charset="0"/>
              </a:rPr>
              <a:t>И </a:t>
            </a:r>
            <a:r>
              <a:rPr lang="ru-RU" sz="3100" b="1" dirty="0">
                <a:solidFill>
                  <a:srgbClr val="00B0F0"/>
                </a:solidFill>
                <a:latin typeface="Times New Roman" pitchFamily="18" charset="0"/>
                <a:cs typeface="Times New Roman" pitchFamily="18" charset="0"/>
              </a:rPr>
              <a:t>внушаем снова</a:t>
            </a:r>
            <a:br>
              <a:rPr lang="ru-RU" sz="3100" b="1" dirty="0">
                <a:solidFill>
                  <a:srgbClr val="00B0F0"/>
                </a:solidFill>
                <a:latin typeface="Times New Roman" pitchFamily="18" charset="0"/>
                <a:cs typeface="Times New Roman" pitchFamily="18" charset="0"/>
              </a:rPr>
            </a:br>
            <a:r>
              <a:rPr lang="ru-RU" sz="3100" b="1" dirty="0">
                <a:solidFill>
                  <a:srgbClr val="00B0F0"/>
                </a:solidFill>
                <a:latin typeface="Times New Roman" pitchFamily="18" charset="0"/>
                <a:cs typeface="Times New Roman" pitchFamily="18" charset="0"/>
              </a:rPr>
              <a:t>	дурам мы и дурням,</a:t>
            </a:r>
            <a:br>
              <a:rPr lang="ru-RU" sz="3100" b="1" dirty="0">
                <a:solidFill>
                  <a:srgbClr val="00B0F0"/>
                </a:solidFill>
                <a:latin typeface="Times New Roman" pitchFamily="18" charset="0"/>
                <a:cs typeface="Times New Roman" pitchFamily="18" charset="0"/>
              </a:rPr>
            </a:br>
            <a:r>
              <a:rPr lang="ru-RU" sz="3100" b="1" dirty="0">
                <a:solidFill>
                  <a:srgbClr val="00B0F0"/>
                </a:solidFill>
                <a:latin typeface="Times New Roman" pitchFamily="18" charset="0"/>
                <a:cs typeface="Times New Roman" pitchFamily="18" charset="0"/>
              </a:rPr>
              <a:t>удивленья своего не в силах скрыть:</a:t>
            </a:r>
            <a:br>
              <a:rPr lang="ru-RU" sz="3100" b="1" dirty="0">
                <a:solidFill>
                  <a:srgbClr val="00B0F0"/>
                </a:solidFill>
                <a:latin typeface="Times New Roman" pitchFamily="18" charset="0"/>
                <a:cs typeface="Times New Roman" pitchFamily="18" charset="0"/>
              </a:rPr>
            </a:br>
            <a:r>
              <a:rPr lang="ru-RU" sz="3100" b="1" dirty="0">
                <a:solidFill>
                  <a:srgbClr val="00B0F0"/>
                </a:solidFill>
                <a:latin typeface="Times New Roman" pitchFamily="18" charset="0"/>
                <a:cs typeface="Times New Roman" pitchFamily="18" charset="0"/>
              </a:rPr>
              <a:t>- Для чего вам голова дана?</a:t>
            </a:r>
            <a:br>
              <a:rPr lang="ru-RU" sz="3100" b="1" dirty="0">
                <a:solidFill>
                  <a:srgbClr val="00B0F0"/>
                </a:solidFill>
                <a:latin typeface="Times New Roman" pitchFamily="18" charset="0"/>
                <a:cs typeface="Times New Roman" pitchFamily="18" charset="0"/>
              </a:rPr>
            </a:br>
            <a:r>
              <a:rPr lang="ru-RU" sz="3100" b="1" dirty="0">
                <a:solidFill>
                  <a:srgbClr val="00B0F0"/>
                </a:solidFill>
                <a:latin typeface="Times New Roman" pitchFamily="18" charset="0"/>
                <a:cs typeface="Times New Roman" pitchFamily="18" charset="0"/>
              </a:rPr>
              <a:t>Чтоб думать,</a:t>
            </a:r>
            <a:br>
              <a:rPr lang="ru-RU" sz="3100" b="1" dirty="0">
                <a:solidFill>
                  <a:srgbClr val="00B0F0"/>
                </a:solidFill>
                <a:latin typeface="Times New Roman" pitchFamily="18" charset="0"/>
                <a:cs typeface="Times New Roman" pitchFamily="18" charset="0"/>
              </a:rPr>
            </a:br>
            <a:r>
              <a:rPr lang="ru-RU" sz="3100" b="1" dirty="0">
                <a:solidFill>
                  <a:srgbClr val="00B0F0"/>
                </a:solidFill>
                <a:latin typeface="Times New Roman" pitchFamily="18" charset="0"/>
                <a:cs typeface="Times New Roman" pitchFamily="18" charset="0"/>
              </a:rPr>
              <a:t>А не для того, чтоб ею только пить!</a:t>
            </a:r>
            <a:br>
              <a:rPr lang="ru-RU" sz="3100" b="1" dirty="0">
                <a:solidFill>
                  <a:srgbClr val="00B0F0"/>
                </a:solidFill>
                <a:latin typeface="Times New Roman" pitchFamily="18" charset="0"/>
                <a:cs typeface="Times New Roman" pitchFamily="18" charset="0"/>
              </a:rPr>
            </a:br>
            <a:endParaRPr lang="ru-RU" sz="3100" b="1" dirty="0">
              <a:solidFill>
                <a:srgbClr val="00B0F0"/>
              </a:solidFill>
              <a:latin typeface="Times New Roman" pitchFamily="18" charset="0"/>
              <a:cs typeface="Times New Roman" pitchFamily="18" charset="0"/>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23521" y="4015860"/>
            <a:ext cx="2200607" cy="284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465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784976" cy="1417638"/>
          </a:xfrm>
        </p:spPr>
        <p:txBody>
          <a:bodyPr>
            <a:noAutofit/>
          </a:bodyPr>
          <a:lstStyle/>
          <a:p>
            <a:r>
              <a:rPr lang="ru-RU" sz="2400" b="1" dirty="0" smtClean="0">
                <a:solidFill>
                  <a:srgbClr val="00B0F0"/>
                </a:solidFill>
                <a:latin typeface="Times New Roman" pitchFamily="18" charset="0"/>
                <a:cs typeface="Times New Roman" pitchFamily="18" charset="0"/>
              </a:rPr>
              <a:t>Сергей Александрович Есенин (21 сентября (3 октября) 1895, Константиново, </a:t>
            </a:r>
            <a:r>
              <a:rPr lang="ru-RU" sz="2400" b="1" dirty="0" err="1" smtClean="0">
                <a:solidFill>
                  <a:srgbClr val="00B0F0"/>
                </a:solidFill>
                <a:latin typeface="Times New Roman" pitchFamily="18" charset="0"/>
                <a:cs typeface="Times New Roman" pitchFamily="18" charset="0"/>
              </a:rPr>
              <a:t>Кузьминская</a:t>
            </a:r>
            <a:r>
              <a:rPr lang="ru-RU" sz="2400" b="1" dirty="0" smtClean="0">
                <a:solidFill>
                  <a:srgbClr val="00B0F0"/>
                </a:solidFill>
                <a:latin typeface="Times New Roman" pitchFamily="18" charset="0"/>
                <a:cs typeface="Times New Roman" pitchFamily="18" charset="0"/>
              </a:rPr>
              <a:t> волость, Рязанский уезд, Рязанская губерния — 28 декабря 1925, Ленинград[5], СССР) — великий русский поэт</a:t>
            </a:r>
            <a:endParaRPr lang="ru-RU" sz="2400" b="1" dirty="0">
              <a:solidFill>
                <a:srgbClr val="00B0F0"/>
              </a:solidFill>
              <a:latin typeface="Times New Roman" pitchFamily="18" charset="0"/>
              <a:cs typeface="Times New Roman" pitchFamily="18" charset="0"/>
            </a:endParaRPr>
          </a:p>
        </p:txBody>
      </p:sp>
      <p:sp>
        <p:nvSpPr>
          <p:cNvPr id="3" name="Объект 2"/>
          <p:cNvSpPr>
            <a:spLocks noGrp="1"/>
          </p:cNvSpPr>
          <p:nvPr>
            <p:ph idx="1"/>
          </p:nvPr>
        </p:nvSpPr>
        <p:spPr>
          <a:xfrm>
            <a:off x="457200" y="1600200"/>
            <a:ext cx="8229600" cy="5213176"/>
          </a:xfrm>
        </p:spPr>
        <p:txBody>
          <a:bodyPr>
            <a:normAutofit/>
          </a:bodyPr>
          <a:lstStyle/>
          <a:p>
            <a:endParaRPr lang="ru-RU" sz="2000" dirty="0" smtClean="0"/>
          </a:p>
          <a:p>
            <a:endParaRPr lang="ru-RU" sz="2000" dirty="0"/>
          </a:p>
          <a:p>
            <a:endParaRPr lang="ru-RU" sz="2000" dirty="0" smtClean="0"/>
          </a:p>
          <a:p>
            <a:pPr marL="0" indent="0">
              <a:buNone/>
            </a:pPr>
            <a:endParaRPr lang="ru-RU" sz="2000" dirty="0"/>
          </a:p>
          <a:p>
            <a:pPr marL="0" indent="0">
              <a:buNone/>
            </a:pPr>
            <a:endParaRPr lang="ru-RU" sz="2000" dirty="0" smtClean="0"/>
          </a:p>
          <a:p>
            <a:pPr marL="0" indent="0">
              <a:buNone/>
            </a:pPr>
            <a:r>
              <a:rPr lang="ru-RU" sz="2400" b="1" dirty="0" smtClean="0">
                <a:solidFill>
                  <a:srgbClr val="00B0F0"/>
                </a:solidFill>
                <a:latin typeface="Times New Roman" pitchFamily="18" charset="0"/>
                <a:cs typeface="Times New Roman" pitchFamily="18" charset="0"/>
              </a:rPr>
              <a:t>Друг мой, друг мой,</a:t>
            </a:r>
          </a:p>
          <a:p>
            <a:pPr marL="0" indent="0">
              <a:buNone/>
            </a:pPr>
            <a:r>
              <a:rPr lang="ru-RU" sz="2400" b="1" dirty="0" smtClean="0">
                <a:solidFill>
                  <a:srgbClr val="00B0F0"/>
                </a:solidFill>
                <a:latin typeface="Times New Roman" pitchFamily="18" charset="0"/>
                <a:cs typeface="Times New Roman" pitchFamily="18" charset="0"/>
              </a:rPr>
              <a:t>Я очень и очень болен.</a:t>
            </a:r>
          </a:p>
          <a:p>
            <a:pPr marL="0" indent="0">
              <a:buNone/>
            </a:pPr>
            <a:r>
              <a:rPr lang="ru-RU" sz="2400" b="1" dirty="0" smtClean="0">
                <a:solidFill>
                  <a:srgbClr val="00B0F0"/>
                </a:solidFill>
                <a:latin typeface="Times New Roman" pitchFamily="18" charset="0"/>
                <a:cs typeface="Times New Roman" pitchFamily="18" charset="0"/>
              </a:rPr>
              <a:t>Сам не знаю, откуда взялась эта боль.</a:t>
            </a:r>
          </a:p>
          <a:p>
            <a:pPr marL="0" indent="0">
              <a:buNone/>
            </a:pPr>
            <a:r>
              <a:rPr lang="ru-RU" sz="2400" b="1" dirty="0" smtClean="0">
                <a:solidFill>
                  <a:srgbClr val="00B0F0"/>
                </a:solidFill>
                <a:latin typeface="Times New Roman" pitchFamily="18" charset="0"/>
                <a:cs typeface="Times New Roman" pitchFamily="18" charset="0"/>
              </a:rPr>
              <a:t>То ли ветер свистит</a:t>
            </a:r>
          </a:p>
          <a:p>
            <a:pPr marL="0" indent="0">
              <a:buNone/>
            </a:pPr>
            <a:r>
              <a:rPr lang="ru-RU" sz="2400" b="1" dirty="0" smtClean="0">
                <a:solidFill>
                  <a:srgbClr val="00B0F0"/>
                </a:solidFill>
                <a:latin typeface="Times New Roman" pitchFamily="18" charset="0"/>
                <a:cs typeface="Times New Roman" pitchFamily="18" charset="0"/>
              </a:rPr>
              <a:t>Над пустым и безлюдным полем,</a:t>
            </a:r>
          </a:p>
          <a:p>
            <a:pPr marL="0" indent="0">
              <a:buNone/>
            </a:pPr>
            <a:r>
              <a:rPr lang="ru-RU" sz="2400" b="1" dirty="0" smtClean="0">
                <a:solidFill>
                  <a:srgbClr val="00B0F0"/>
                </a:solidFill>
                <a:latin typeface="Times New Roman" pitchFamily="18" charset="0"/>
                <a:cs typeface="Times New Roman" pitchFamily="18" charset="0"/>
              </a:rPr>
              <a:t>То ль, как рощу в сентябрь,</a:t>
            </a:r>
          </a:p>
          <a:p>
            <a:pPr marL="0" indent="0">
              <a:buNone/>
            </a:pPr>
            <a:r>
              <a:rPr lang="ru-RU" sz="2400" b="1" dirty="0" smtClean="0">
                <a:solidFill>
                  <a:srgbClr val="00B0F0"/>
                </a:solidFill>
                <a:latin typeface="Times New Roman" pitchFamily="18" charset="0"/>
                <a:cs typeface="Times New Roman" pitchFamily="18" charset="0"/>
              </a:rPr>
              <a:t>Осыпает мозги алкоголь</a:t>
            </a:r>
          </a:p>
          <a:p>
            <a:pPr marL="0" indent="0">
              <a:buNone/>
            </a:pPr>
            <a:endParaRPr lang="ru-RU"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7037" y="1700808"/>
            <a:ext cx="32099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2335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4221088"/>
          </a:xfrm>
        </p:spPr>
        <p:txBody>
          <a:bodyPr>
            <a:normAutofit fontScale="90000"/>
          </a:bodyPr>
          <a:lstStyle/>
          <a:p>
            <a:pPr algn="l"/>
            <a:r>
              <a:rPr lang="ru-RU" sz="2000" b="1" dirty="0" smtClean="0">
                <a:solidFill>
                  <a:srgbClr val="00B0F0"/>
                </a:solidFill>
                <a:latin typeface="Times New Roman" pitchFamily="18" charset="0"/>
                <a:cs typeface="Times New Roman" pitchFamily="18" charset="0"/>
              </a:rPr>
              <a:t/>
            </a:r>
            <a:br>
              <a:rPr lang="ru-RU" sz="2000" b="1" dirty="0" smtClean="0">
                <a:solidFill>
                  <a:srgbClr val="00B0F0"/>
                </a:solidFill>
                <a:latin typeface="Times New Roman" pitchFamily="18" charset="0"/>
                <a:cs typeface="Times New Roman" pitchFamily="18" charset="0"/>
              </a:rPr>
            </a:br>
            <a:r>
              <a:rPr lang="ru-RU" sz="2000" b="1" dirty="0" smtClean="0">
                <a:solidFill>
                  <a:srgbClr val="00B0F0"/>
                </a:solidFill>
                <a:latin typeface="Times New Roman" pitchFamily="18" charset="0"/>
                <a:cs typeface="Times New Roman" pitchFamily="18" charset="0"/>
              </a:rPr>
              <a:t>Виссарион </a:t>
            </a:r>
            <a:r>
              <a:rPr lang="ru-RU" sz="2000" b="1" dirty="0">
                <a:solidFill>
                  <a:srgbClr val="00B0F0"/>
                </a:solidFill>
                <a:latin typeface="Times New Roman" pitchFamily="18" charset="0"/>
                <a:cs typeface="Times New Roman" pitchFamily="18" charset="0"/>
              </a:rPr>
              <a:t>Остапенко (19 марта 1924 года - 12 марта 2015 года) - игумен, насельник Троице-Сергиевой Лавры, православный поэт.</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
            </a:r>
            <a:br>
              <a:rPr lang="ru-RU" sz="2000" b="1" dirty="0">
                <a:solidFill>
                  <a:srgbClr val="00B0F0"/>
                </a:solidFill>
                <a:latin typeface="Times New Roman" pitchFamily="18" charset="0"/>
                <a:cs typeface="Times New Roman" pitchFamily="18" charset="0"/>
              </a:rPr>
            </a:br>
            <a:r>
              <a:rPr lang="ru-RU" sz="2700" b="1" dirty="0" smtClean="0">
                <a:solidFill>
                  <a:srgbClr val="00B0F0"/>
                </a:solidFill>
                <a:latin typeface="Times New Roman" pitchFamily="18" charset="0"/>
                <a:cs typeface="Times New Roman" pitchFamily="18" charset="0"/>
              </a:rPr>
              <a:t>Как </a:t>
            </a:r>
            <a:r>
              <a:rPr lang="ru-RU" sz="2700" b="1" dirty="0">
                <a:solidFill>
                  <a:srgbClr val="00B0F0"/>
                </a:solidFill>
                <a:latin typeface="Times New Roman" pitchFamily="18" charset="0"/>
                <a:cs typeface="Times New Roman" pitchFamily="18" charset="0"/>
              </a:rPr>
              <a:t>много страданий приносит </a:t>
            </a:r>
            <a:br>
              <a:rPr lang="ru-RU" sz="2700" b="1" dirty="0">
                <a:solidFill>
                  <a:srgbClr val="00B0F0"/>
                </a:solidFill>
                <a:latin typeface="Times New Roman" pitchFamily="18" charset="0"/>
                <a:cs typeface="Times New Roman" pitchFamily="18" charset="0"/>
              </a:rPr>
            </a:br>
            <a:r>
              <a:rPr lang="ru-RU" sz="2700" b="1" dirty="0">
                <a:solidFill>
                  <a:srgbClr val="00B0F0"/>
                </a:solidFill>
                <a:latin typeface="Times New Roman" pitchFamily="18" charset="0"/>
                <a:cs typeface="Times New Roman" pitchFamily="18" charset="0"/>
              </a:rPr>
              <a:t>На свете хмельное вино, </a:t>
            </a:r>
            <a:br>
              <a:rPr lang="ru-RU" sz="2700" b="1" dirty="0">
                <a:solidFill>
                  <a:srgbClr val="00B0F0"/>
                </a:solidFill>
                <a:latin typeface="Times New Roman" pitchFamily="18" charset="0"/>
                <a:cs typeface="Times New Roman" pitchFamily="18" charset="0"/>
              </a:rPr>
            </a:br>
            <a:r>
              <a:rPr lang="ru-RU" sz="2700" b="1" dirty="0">
                <a:solidFill>
                  <a:srgbClr val="00B0F0"/>
                </a:solidFill>
                <a:latin typeface="Times New Roman" pitchFamily="18" charset="0"/>
                <a:cs typeface="Times New Roman" pitchFamily="18" charset="0"/>
              </a:rPr>
              <a:t>И сколько в могилу уносит </a:t>
            </a:r>
            <a:br>
              <a:rPr lang="ru-RU" sz="2700" b="1" dirty="0">
                <a:solidFill>
                  <a:srgbClr val="00B0F0"/>
                </a:solidFill>
                <a:latin typeface="Times New Roman" pitchFamily="18" charset="0"/>
                <a:cs typeface="Times New Roman" pitchFamily="18" charset="0"/>
              </a:rPr>
            </a:br>
            <a:r>
              <a:rPr lang="ru-RU" sz="2700" b="1" dirty="0">
                <a:solidFill>
                  <a:srgbClr val="00B0F0"/>
                </a:solidFill>
                <a:latin typeface="Times New Roman" pitchFamily="18" charset="0"/>
                <a:cs typeface="Times New Roman" pitchFamily="18" charset="0"/>
              </a:rPr>
              <a:t>В наш век обольщённых оно! </a:t>
            </a:r>
            <a:br>
              <a:rPr lang="ru-RU" sz="2700" b="1" dirty="0">
                <a:solidFill>
                  <a:srgbClr val="00B0F0"/>
                </a:solidFill>
                <a:latin typeface="Times New Roman" pitchFamily="18" charset="0"/>
                <a:cs typeface="Times New Roman" pitchFamily="18" charset="0"/>
              </a:rPr>
            </a:br>
            <a:r>
              <a:rPr lang="ru-RU" sz="2700" b="1" dirty="0">
                <a:solidFill>
                  <a:srgbClr val="00B0F0"/>
                </a:solidFill>
                <a:latin typeface="Times New Roman" pitchFamily="18" charset="0"/>
                <a:cs typeface="Times New Roman" pitchFamily="18" charset="0"/>
              </a:rPr>
              <a:t/>
            </a:r>
            <a:br>
              <a:rPr lang="ru-RU" sz="2700" b="1" dirty="0">
                <a:solidFill>
                  <a:srgbClr val="00B0F0"/>
                </a:solidFill>
                <a:latin typeface="Times New Roman" pitchFamily="18" charset="0"/>
                <a:cs typeface="Times New Roman" pitchFamily="18" charset="0"/>
              </a:rPr>
            </a:br>
            <a:r>
              <a:rPr lang="ru-RU" sz="2700" b="1" dirty="0">
                <a:solidFill>
                  <a:srgbClr val="00B0F0"/>
                </a:solidFill>
                <a:latin typeface="Times New Roman" pitchFamily="18" charset="0"/>
                <a:cs typeface="Times New Roman" pitchFamily="18" charset="0"/>
              </a:rPr>
              <a:t>Великий народ погибает </a:t>
            </a:r>
            <a:br>
              <a:rPr lang="ru-RU" sz="2700" b="1" dirty="0">
                <a:solidFill>
                  <a:srgbClr val="00B0F0"/>
                </a:solidFill>
                <a:latin typeface="Times New Roman" pitchFamily="18" charset="0"/>
                <a:cs typeface="Times New Roman" pitchFamily="18" charset="0"/>
              </a:rPr>
            </a:br>
            <a:r>
              <a:rPr lang="ru-RU" sz="2700" b="1" dirty="0">
                <a:solidFill>
                  <a:srgbClr val="00B0F0"/>
                </a:solidFill>
                <a:latin typeface="Times New Roman" pitchFamily="18" charset="0"/>
                <a:cs typeface="Times New Roman" pitchFamily="18" charset="0"/>
              </a:rPr>
              <a:t>На нашей любимой Руси. </a:t>
            </a:r>
            <a:br>
              <a:rPr lang="ru-RU" sz="2700" b="1" dirty="0">
                <a:solidFill>
                  <a:srgbClr val="00B0F0"/>
                </a:solidFill>
                <a:latin typeface="Times New Roman" pitchFamily="18" charset="0"/>
                <a:cs typeface="Times New Roman" pitchFamily="18" charset="0"/>
              </a:rPr>
            </a:br>
            <a:r>
              <a:rPr lang="ru-RU" sz="2700" b="1" dirty="0">
                <a:solidFill>
                  <a:srgbClr val="00B0F0"/>
                </a:solidFill>
                <a:latin typeface="Times New Roman" pitchFamily="18" charset="0"/>
                <a:cs typeface="Times New Roman" pitchFamily="18" charset="0"/>
              </a:rPr>
              <a:t>Вино как секирой сшибает </a:t>
            </a:r>
            <a:br>
              <a:rPr lang="ru-RU" sz="2700" b="1" dirty="0">
                <a:solidFill>
                  <a:srgbClr val="00B0F0"/>
                </a:solidFill>
                <a:latin typeface="Times New Roman" pitchFamily="18" charset="0"/>
                <a:cs typeface="Times New Roman" pitchFamily="18" charset="0"/>
              </a:rPr>
            </a:br>
            <a:r>
              <a:rPr lang="ru-RU" sz="2700" b="1" dirty="0">
                <a:solidFill>
                  <a:srgbClr val="00B0F0"/>
                </a:solidFill>
                <a:latin typeface="Times New Roman" pitchFamily="18" charset="0"/>
                <a:cs typeface="Times New Roman" pitchFamily="18" charset="0"/>
              </a:rPr>
              <a:t>Цвет жизни — любого спроси.</a:t>
            </a:r>
            <a:br>
              <a:rPr lang="ru-RU" sz="2700" b="1" dirty="0">
                <a:solidFill>
                  <a:srgbClr val="00B0F0"/>
                </a:solidFill>
                <a:latin typeface="Times New Roman" pitchFamily="18" charset="0"/>
                <a:cs typeface="Times New Roman" pitchFamily="18" charset="0"/>
              </a:rPr>
            </a:br>
            <a:endParaRPr lang="ru-RU" sz="2700" b="1" dirty="0">
              <a:solidFill>
                <a:srgbClr val="00B0F0"/>
              </a:solidFill>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63888" y="4211152"/>
            <a:ext cx="2016224" cy="268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157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4293096"/>
          </a:xfrm>
        </p:spPr>
        <p:txBody>
          <a:bodyPr>
            <a:normAutofit fontScale="90000"/>
          </a:bodyPr>
          <a:lstStyle/>
          <a:p>
            <a:pPr algn="l"/>
            <a:r>
              <a:rPr lang="ru-RU" sz="1600" b="1" dirty="0" smtClean="0">
                <a:solidFill>
                  <a:srgbClr val="00B0F0"/>
                </a:solidFill>
                <a:latin typeface="Times New Roman" pitchFamily="18" charset="0"/>
                <a:cs typeface="Times New Roman" pitchFamily="18" charset="0"/>
              </a:rPr>
              <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Вознесенский </a:t>
            </a:r>
            <a:r>
              <a:rPr lang="ru-RU" sz="1600" b="1" dirty="0">
                <a:solidFill>
                  <a:srgbClr val="00B0F0"/>
                </a:solidFill>
                <a:latin typeface="Times New Roman" pitchFamily="18" charset="0"/>
                <a:cs typeface="Times New Roman" pitchFamily="18" charset="0"/>
              </a:rPr>
              <a:t>Андрей Андреевич (12 мая 1933 года — 1 июня 2010 года) — советский и российский поэт, </a:t>
            </a:r>
            <a:r>
              <a:rPr lang="ru-RU" sz="1600" b="1" dirty="0" smtClean="0">
                <a:solidFill>
                  <a:srgbClr val="00B0F0"/>
                </a:solidFill>
                <a:latin typeface="Times New Roman" pitchFamily="18" charset="0"/>
                <a:cs typeface="Times New Roman" pitchFamily="18" charset="0"/>
              </a:rPr>
              <a:t>публицист.</a:t>
            </a:r>
            <a:r>
              <a:rPr lang="ru-RU" sz="1600" b="1" dirty="0">
                <a:solidFill>
                  <a:srgbClr val="00B0F0"/>
                </a:solidFill>
                <a:latin typeface="Times New Roman" pitchFamily="18" charset="0"/>
                <a:cs typeface="Times New Roman" pitchFamily="18" charset="0"/>
              </a:rPr>
              <a:t/>
            </a:r>
            <a:br>
              <a:rPr lang="ru-RU" sz="1600" b="1" dirty="0">
                <a:solidFill>
                  <a:srgbClr val="00B0F0"/>
                </a:solidFill>
                <a:latin typeface="Times New Roman" pitchFamily="18" charset="0"/>
                <a:cs typeface="Times New Roman" pitchFamily="18" charset="0"/>
              </a:rPr>
            </a:br>
            <a:r>
              <a:rPr lang="ru-RU" sz="1600" b="1" dirty="0">
                <a:solidFill>
                  <a:srgbClr val="00B0F0"/>
                </a:solidFill>
                <a:latin typeface="Times New Roman" pitchFamily="18" charset="0"/>
                <a:cs typeface="Times New Roman" pitchFamily="18" charset="0"/>
              </a:rPr>
              <a:t/>
            </a:r>
            <a:br>
              <a:rPr lang="ru-RU" sz="1600" b="1" dirty="0">
                <a:solidFill>
                  <a:srgbClr val="00B0F0"/>
                </a:solidFill>
                <a:latin typeface="Times New Roman" pitchFamily="18" charset="0"/>
                <a:cs typeface="Times New Roman" pitchFamily="18" charset="0"/>
              </a:rPr>
            </a:br>
            <a:r>
              <a:rPr lang="ru-RU" sz="1800" b="1" dirty="0" smtClean="0">
                <a:solidFill>
                  <a:srgbClr val="00B0F0"/>
                </a:solidFill>
                <a:latin typeface="Times New Roman" pitchFamily="18" charset="0"/>
                <a:cs typeface="Times New Roman" pitchFamily="18" charset="0"/>
              </a:rPr>
              <a:t>Человек </a:t>
            </a:r>
            <a:r>
              <a:rPr lang="ru-RU" sz="1800" b="1" dirty="0">
                <a:solidFill>
                  <a:srgbClr val="00B0F0"/>
                </a:solidFill>
                <a:latin typeface="Times New Roman" pitchFamily="18" charset="0"/>
                <a:cs typeface="Times New Roman" pitchFamily="18" charset="0"/>
              </a:rPr>
              <a:t>проснулся трезвый –</a:t>
            </a:r>
            <a:br>
              <a:rPr lang="ru-RU" sz="1800" b="1" dirty="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он не врезал,</a:t>
            </a:r>
            <a:br>
              <a:rPr lang="ru-RU" sz="1800" b="1" dirty="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не дерябнул политуры</a:t>
            </a:r>
            <a:br>
              <a:rPr lang="ru-RU" sz="1800" b="1" dirty="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с гением литературы,</a:t>
            </a:r>
            <a:br>
              <a:rPr lang="ru-RU" sz="1800" b="1" dirty="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с настроенья неважнецкого</a:t>
            </a:r>
            <a:br>
              <a:rPr lang="ru-RU" sz="1800" b="1" dirty="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не набрался под Жванецкого,</a:t>
            </a:r>
            <a:br>
              <a:rPr lang="ru-RU" sz="1800" b="1" dirty="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бормотухи роковой</a:t>
            </a:r>
            <a:br>
              <a:rPr lang="ru-RU" sz="1800" b="1" dirty="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не занюхал рукавом,</a:t>
            </a:r>
            <a:br>
              <a:rPr lang="ru-RU" sz="1800" b="1" dirty="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вышел в путь без "посошка".</a:t>
            </a:r>
            <a:br>
              <a:rPr lang="ru-RU" sz="1800" b="1" dirty="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Жив пока.</a:t>
            </a:r>
            <a:br>
              <a:rPr lang="ru-RU" sz="1800" b="1" dirty="0">
                <a:solidFill>
                  <a:srgbClr val="00B0F0"/>
                </a:solidFill>
                <a:latin typeface="Times New Roman" pitchFamily="18" charset="0"/>
                <a:cs typeface="Times New Roman" pitchFamily="18" charset="0"/>
              </a:rPr>
            </a:br>
            <a:r>
              <a:rPr lang="ru-RU" sz="1800" b="1" dirty="0" smtClean="0">
                <a:solidFill>
                  <a:srgbClr val="00B0F0"/>
                </a:solidFill>
                <a:latin typeface="Times New Roman" pitchFamily="18" charset="0"/>
                <a:cs typeface="Times New Roman" pitchFamily="18" charset="0"/>
              </a:rPr>
              <a:t>…</a:t>
            </a:r>
            <a:br>
              <a:rPr lang="ru-RU" sz="1800" b="1" dirty="0" smtClean="0">
                <a:solidFill>
                  <a:srgbClr val="00B0F0"/>
                </a:solidFill>
                <a:latin typeface="Times New Roman" pitchFamily="18" charset="0"/>
                <a:cs typeface="Times New Roman" pitchFamily="18" charset="0"/>
              </a:rPr>
            </a:br>
            <a:r>
              <a:rPr lang="ru-RU" sz="1800" b="1" dirty="0" smtClean="0">
                <a:solidFill>
                  <a:srgbClr val="00B0F0"/>
                </a:solidFill>
                <a:latin typeface="Times New Roman" pitchFamily="18" charset="0"/>
                <a:cs typeface="Times New Roman" pitchFamily="18" charset="0"/>
              </a:rPr>
              <a:t>Набирает </a:t>
            </a:r>
            <a:r>
              <a:rPr lang="ru-RU" sz="1800" b="1" dirty="0">
                <a:solidFill>
                  <a:srgbClr val="00B0F0"/>
                </a:solidFill>
                <a:latin typeface="Times New Roman" pitchFamily="18" charset="0"/>
                <a:cs typeface="Times New Roman" pitchFamily="18" charset="0"/>
              </a:rPr>
              <a:t>правда силу.</a:t>
            </a:r>
            <a:br>
              <a:rPr lang="ru-RU" sz="1800" b="1" dirty="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Вся надеждами полна</a:t>
            </a:r>
            <a:br>
              <a:rPr lang="ru-RU" sz="1800" b="1" dirty="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протрезвевшая Россия,</a:t>
            </a:r>
            <a:br>
              <a:rPr lang="ru-RU" sz="1800" b="1" dirty="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ясноглазая страна.</a:t>
            </a:r>
            <a:br>
              <a:rPr lang="ru-RU" sz="1800" b="1" dirty="0">
                <a:solidFill>
                  <a:srgbClr val="00B0F0"/>
                </a:solidFill>
                <a:latin typeface="Times New Roman" pitchFamily="18" charset="0"/>
                <a:cs typeface="Times New Roman" pitchFamily="18" charset="0"/>
              </a:rPr>
            </a:br>
            <a:endParaRPr lang="ru-RU" sz="1800" b="1" dirty="0">
              <a:solidFill>
                <a:srgbClr val="00B0F0"/>
              </a:solidFill>
              <a:latin typeface="Times New Roman" pitchFamily="18" charset="0"/>
              <a:cs typeface="Times New Roman" pitchFamily="18" charset="0"/>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32500" y="4365105"/>
            <a:ext cx="2078564" cy="249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243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4581128"/>
          </a:xfrm>
        </p:spPr>
        <p:txBody>
          <a:bodyPr>
            <a:normAutofit fontScale="90000"/>
          </a:bodyPr>
          <a:lstStyle/>
          <a:p>
            <a:pPr algn="l"/>
            <a:r>
              <a:rPr lang="ru-RU" sz="1800" b="1" dirty="0" smtClean="0">
                <a:solidFill>
                  <a:srgbClr val="00B0F0"/>
                </a:solidFill>
                <a:latin typeface="Times New Roman" pitchFamily="18" charset="0"/>
                <a:cs typeface="Times New Roman" pitchFamily="18" charset="0"/>
              </a:rPr>
              <a:t/>
            </a:r>
            <a:br>
              <a:rPr lang="ru-RU" sz="1800" b="1" dirty="0" smtClean="0">
                <a:solidFill>
                  <a:srgbClr val="00B0F0"/>
                </a:solidFill>
                <a:latin typeface="Times New Roman" pitchFamily="18" charset="0"/>
                <a:cs typeface="Times New Roman" pitchFamily="18" charset="0"/>
              </a:rPr>
            </a:br>
            <a:r>
              <a:rPr lang="ru-RU" sz="1800" b="1" dirty="0" smtClean="0">
                <a:solidFill>
                  <a:srgbClr val="00B0F0"/>
                </a:solidFill>
                <a:latin typeface="Times New Roman" pitchFamily="18" charset="0"/>
                <a:cs typeface="Times New Roman" pitchFamily="18" charset="0"/>
              </a:rPr>
              <a:t>Гамзатов </a:t>
            </a:r>
            <a:r>
              <a:rPr lang="ru-RU" sz="1800" b="1" dirty="0">
                <a:solidFill>
                  <a:srgbClr val="00B0F0"/>
                </a:solidFill>
                <a:latin typeface="Times New Roman" pitchFamily="18" charset="0"/>
                <a:cs typeface="Times New Roman" pitchFamily="18" charset="0"/>
              </a:rPr>
              <a:t>Расул </a:t>
            </a:r>
            <a:r>
              <a:rPr lang="ru-RU" sz="1800" b="1" dirty="0" err="1">
                <a:solidFill>
                  <a:srgbClr val="00B0F0"/>
                </a:solidFill>
                <a:latin typeface="Times New Roman" pitchFamily="18" charset="0"/>
                <a:cs typeface="Times New Roman" pitchFamily="18" charset="0"/>
              </a:rPr>
              <a:t>Гамзатович</a:t>
            </a:r>
            <a:r>
              <a:rPr lang="ru-RU" sz="1800" b="1" dirty="0">
                <a:solidFill>
                  <a:srgbClr val="00B0F0"/>
                </a:solidFill>
                <a:latin typeface="Times New Roman" pitchFamily="18" charset="0"/>
                <a:cs typeface="Times New Roman" pitchFamily="18" charset="0"/>
              </a:rPr>
              <a:t> (8 сентября 1923 года — 3 ноября 2003 года) — советский и российский поэт</a:t>
            </a:r>
            <a:br>
              <a:rPr lang="ru-RU" sz="1800" b="1" dirty="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
            </a:r>
            <a:br>
              <a:rPr lang="ru-RU" sz="1800" b="1" dirty="0">
                <a:solidFill>
                  <a:srgbClr val="00B0F0"/>
                </a:solidFill>
                <a:latin typeface="Times New Roman" pitchFamily="18" charset="0"/>
                <a:cs typeface="Times New Roman" pitchFamily="18" charset="0"/>
              </a:rPr>
            </a:br>
            <a:r>
              <a:rPr lang="ru-RU" sz="2000" b="1" dirty="0" smtClean="0">
                <a:solidFill>
                  <a:srgbClr val="00B0F0"/>
                </a:solidFill>
                <a:latin typeface="Times New Roman" pitchFamily="18" charset="0"/>
                <a:cs typeface="Times New Roman" pitchFamily="18" charset="0"/>
              </a:rPr>
              <a:t>Прощай </a:t>
            </a:r>
            <a:r>
              <a:rPr lang="ru-RU" sz="2000" b="1" dirty="0">
                <a:solidFill>
                  <a:srgbClr val="00B0F0"/>
                </a:solidFill>
                <a:latin typeface="Times New Roman" pitchFamily="18" charset="0"/>
                <a:cs typeface="Times New Roman" pitchFamily="18" charset="0"/>
              </a:rPr>
              <a:t>вино! На днях я услыхал,</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Что, вознесённый в небеса тобою,</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Грубил я добрым людям, как нахал,</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И - что ужасней - глуп бывал порою!</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Как пели мы прекрасно в час ночной!</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Но день кошмарной пыткой становился-</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Я умирал от боли головной</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И – что ужасней от стыда за свинство!</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Прощай вино! Теперь пришла пора</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Сказать всю правду: страшно опуститься</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И за грехи, свершённые вчера,</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Не смочь сполна сегодня расплатиться!</a:t>
            </a:r>
            <a:r>
              <a:rPr lang="ru-RU" sz="2000" dirty="0"/>
              <a:t/>
            </a:r>
            <a:br>
              <a:rPr lang="ru-RU" sz="2000" dirty="0"/>
            </a:br>
            <a:endParaRPr lang="ru-RU" sz="2000" dirty="0"/>
          </a:p>
        </p:txBody>
      </p:sp>
      <p:pic>
        <p:nvPicPr>
          <p:cNvPr id="4" name="Объект 3" descr="https://upload.wikimedia.org/wikipedia/commons/thumb/4/44/Rasul_Gamzatov_with_Vladimir_Putin.jpg/300px-Rasul_Gamzatov_with_Vladimir_Putin.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9832" y="4653136"/>
            <a:ext cx="2883768" cy="2016745"/>
          </a:xfrm>
          <a:prstGeom prst="rect">
            <a:avLst/>
          </a:prstGeom>
          <a:noFill/>
          <a:ln>
            <a:noFill/>
          </a:ln>
        </p:spPr>
      </p:pic>
    </p:spTree>
    <p:extLst>
      <p:ext uri="{BB962C8B-B14F-4D97-AF65-F5344CB8AC3E}">
        <p14:creationId xmlns:p14="http://schemas.microsoft.com/office/powerpoint/2010/main" val="462889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4437112"/>
          </a:xfrm>
        </p:spPr>
        <p:txBody>
          <a:bodyPr>
            <a:normAutofit/>
          </a:bodyPr>
          <a:lstStyle/>
          <a:p>
            <a:pPr algn="l"/>
            <a:r>
              <a:rPr lang="ru-RU" sz="1800" b="1" dirty="0">
                <a:solidFill>
                  <a:srgbClr val="00B0F0"/>
                </a:solidFill>
                <a:latin typeface="Times New Roman" pitchFamily="18" charset="0"/>
                <a:cs typeface="Times New Roman" pitchFamily="18" charset="0"/>
              </a:rPr>
              <a:t>Гафт Валентин Иосифович (р. 2 сентября1935 года)  - народный артист РСФСР, автор нескольких книг, в т</a:t>
            </a:r>
            <a:r>
              <a:rPr lang="ru-RU" sz="1800" b="1" dirty="0" smtClean="0">
                <a:solidFill>
                  <a:srgbClr val="00B0F0"/>
                </a:solidFill>
                <a:latin typeface="Times New Roman" pitchFamily="18" charset="0"/>
                <a:cs typeface="Times New Roman" pitchFamily="18" charset="0"/>
              </a:rPr>
              <a:t>. ч</a:t>
            </a:r>
            <a:r>
              <a:rPr lang="ru-RU" sz="1800" b="1" dirty="0">
                <a:solidFill>
                  <a:srgbClr val="00B0F0"/>
                </a:solidFill>
                <a:latin typeface="Times New Roman" pitchFamily="18" charset="0"/>
                <a:cs typeface="Times New Roman" pitchFamily="18" charset="0"/>
              </a:rPr>
              <a:t>. – стихов и эпиграмм</a:t>
            </a:r>
            <a:r>
              <a:rPr lang="ru-RU" sz="1800" b="1" dirty="0" smtClean="0">
                <a:solidFill>
                  <a:srgbClr val="00B0F0"/>
                </a:solidFill>
                <a:latin typeface="Times New Roman" pitchFamily="18" charset="0"/>
                <a:cs typeface="Times New Roman" pitchFamily="18" charset="0"/>
              </a:rPr>
              <a:t>.</a:t>
            </a:r>
            <a:br>
              <a:rPr lang="ru-RU" sz="1800" b="1" dirty="0" smtClean="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
            </a:r>
            <a:br>
              <a:rPr lang="ru-RU" sz="1800" b="1" dirty="0">
                <a:solidFill>
                  <a:srgbClr val="00B0F0"/>
                </a:solidFill>
                <a:latin typeface="Times New Roman" pitchFamily="18" charset="0"/>
                <a:cs typeface="Times New Roman" pitchFamily="18" charset="0"/>
              </a:rPr>
            </a:br>
            <a:r>
              <a:rPr lang="ru-RU" sz="2000" b="1" dirty="0" smtClean="0">
                <a:solidFill>
                  <a:srgbClr val="00B0F0"/>
                </a:solidFill>
                <a:latin typeface="Times New Roman" pitchFamily="18" charset="0"/>
                <a:cs typeface="Times New Roman" pitchFamily="18" charset="0"/>
              </a:rPr>
              <a:t>Казакову</a:t>
            </a:r>
            <a:r>
              <a:rPr lang="ru-RU" sz="2000" b="1" dirty="0">
                <a:solidFill>
                  <a:srgbClr val="00B0F0"/>
                </a:solidFill>
                <a:latin typeface="Times New Roman" pitchFamily="18" charset="0"/>
                <a:cs typeface="Times New Roman" pitchFamily="18" charset="0"/>
              </a:rPr>
              <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   Неполноценность Мишу гложет,</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   Он хочет то, чего не может,</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   И только после грамм двухсот</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   Он полноценный идиот.</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   Все знают Мишу Казакова,</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   Всегда отца, всегда вдовца.</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   Начала много в нем мужского,</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   Но нет мужского в нем конца.</a:t>
            </a:r>
            <a:br>
              <a:rPr lang="ru-RU" sz="2000" b="1" dirty="0">
                <a:solidFill>
                  <a:srgbClr val="00B0F0"/>
                </a:solidFill>
                <a:latin typeface="Times New Roman" pitchFamily="18" charset="0"/>
                <a:cs typeface="Times New Roman" pitchFamily="18" charset="0"/>
              </a:rPr>
            </a:br>
            <a:endParaRPr lang="ru-RU" sz="2000" b="1" dirty="0">
              <a:solidFill>
                <a:srgbClr val="00B0F0"/>
              </a:solidFill>
              <a:latin typeface="Times New Roman" pitchFamily="18" charset="0"/>
              <a:cs typeface="Times New Roman" pitchFamily="18" charset="0"/>
            </a:endParaRPr>
          </a:p>
        </p:txBody>
      </p:sp>
      <p:pic>
        <p:nvPicPr>
          <p:cNvPr id="4" name="Объект 3" descr="ÐÐ°ÑÑÐ¸Ð½ÐºÐ¸ Ð¿Ð¾ Ð·Ð°Ð¿ÑÐ¾ÑÑ Ð³Ð°ÑÑ Ð²Ð°Ð»ÐµÐ½ÑÐ¸Ð½ Ð¸Ð¾ÑÐ¸ÑÐ¾Ð²Ð¸Ñ ÑÐ¼ÐµÑ"/>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4221088"/>
            <a:ext cx="3672408" cy="2636912"/>
          </a:xfrm>
          <a:prstGeom prst="rect">
            <a:avLst/>
          </a:prstGeom>
          <a:noFill/>
          <a:ln>
            <a:noFill/>
          </a:ln>
        </p:spPr>
      </p:pic>
    </p:spTree>
    <p:extLst>
      <p:ext uri="{BB962C8B-B14F-4D97-AF65-F5344CB8AC3E}">
        <p14:creationId xmlns:p14="http://schemas.microsoft.com/office/powerpoint/2010/main" val="409810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4365104"/>
          </a:xfrm>
        </p:spPr>
        <p:txBody>
          <a:bodyPr>
            <a:normAutofit/>
          </a:bodyPr>
          <a:lstStyle/>
          <a:p>
            <a:pPr algn="l"/>
            <a:r>
              <a:rPr lang="ru-RU" sz="1800" b="1" dirty="0">
                <a:solidFill>
                  <a:srgbClr val="00B0F0"/>
                </a:solidFill>
                <a:latin typeface="Times New Roman" pitchFamily="18" charset="0"/>
                <a:cs typeface="Times New Roman" pitchFamily="18" charset="0"/>
              </a:rPr>
              <a:t>Гейне Генрих (13 декабря 1797 года - 17 февраля 1856 года) - немецкий поэт и прозаик, критик и публицист</a:t>
            </a:r>
            <a:r>
              <a:rPr lang="ru-RU" sz="1800" b="1" dirty="0" smtClean="0">
                <a:solidFill>
                  <a:srgbClr val="00B0F0"/>
                </a:solidFill>
                <a:latin typeface="Times New Roman" pitchFamily="18" charset="0"/>
                <a:cs typeface="Times New Roman" pitchFamily="18" charset="0"/>
              </a:rPr>
              <a:t>.</a:t>
            </a:r>
            <a:br>
              <a:rPr lang="ru-RU" sz="1800" b="1" dirty="0" smtClean="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
            </a:r>
            <a:br>
              <a:rPr lang="ru-RU" sz="18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Похмелье</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Море счастья омрачив,</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Поднялся туман похмелья,</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От вчерашнего веселья</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Я сегодня еле жив.</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Стал полынью сладкий ром,</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Помутился мозг горячий,</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Визг кошачий, скреб собачий</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Мучат сердце с животом.</a:t>
            </a:r>
            <a:br>
              <a:rPr lang="ru-RU" sz="2000" b="1" dirty="0">
                <a:solidFill>
                  <a:srgbClr val="00B0F0"/>
                </a:solidFill>
                <a:latin typeface="Times New Roman" pitchFamily="18" charset="0"/>
                <a:cs typeface="Times New Roman" pitchFamily="18" charset="0"/>
              </a:rPr>
            </a:br>
            <a:endParaRPr lang="ru-RU" sz="2000" b="1" dirty="0">
              <a:solidFill>
                <a:srgbClr val="00B0F0"/>
              </a:solidFill>
              <a:latin typeface="Times New Roman" pitchFamily="18" charset="0"/>
              <a:cs typeface="Times New Roman" pitchFamily="18" charset="0"/>
            </a:endParaRPr>
          </a:p>
        </p:txBody>
      </p:sp>
      <p:pic>
        <p:nvPicPr>
          <p:cNvPr id="4" name="Объект 3" descr="Картинки по запросу гейне генрих краткая биография"/>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7864" y="4221088"/>
            <a:ext cx="2160240" cy="2636912"/>
          </a:xfrm>
          <a:prstGeom prst="rect">
            <a:avLst/>
          </a:prstGeom>
          <a:noFill/>
          <a:ln>
            <a:noFill/>
          </a:ln>
        </p:spPr>
      </p:pic>
    </p:spTree>
    <p:extLst>
      <p:ext uri="{BB962C8B-B14F-4D97-AF65-F5344CB8AC3E}">
        <p14:creationId xmlns:p14="http://schemas.microsoft.com/office/powerpoint/2010/main" val="365121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4437112"/>
          </a:xfrm>
        </p:spPr>
        <p:txBody>
          <a:bodyPr>
            <a:normAutofit fontScale="90000"/>
          </a:bodyPr>
          <a:lstStyle/>
          <a:p>
            <a:pPr algn="l"/>
            <a:r>
              <a:rPr lang="ru-RU" sz="1800" b="1" dirty="0" err="1">
                <a:solidFill>
                  <a:srgbClr val="00B0F0"/>
                </a:solidFill>
                <a:latin typeface="Times New Roman" pitchFamily="18" charset="0"/>
                <a:cs typeface="Times New Roman" pitchFamily="18" charset="0"/>
              </a:rPr>
              <a:t>Гилёв</a:t>
            </a:r>
            <a:r>
              <a:rPr lang="ru-RU" sz="1800" b="1" dirty="0">
                <a:solidFill>
                  <a:srgbClr val="00B0F0"/>
                </a:solidFill>
                <a:latin typeface="Times New Roman" pitchFamily="18" charset="0"/>
                <a:cs typeface="Times New Roman" pitchFamily="18" charset="0"/>
              </a:rPr>
              <a:t> Виктор Константинович (30 января 1942 года — 4 января 1995 года) — русский советский писатель</a:t>
            </a:r>
            <a:r>
              <a:rPr lang="ru-RU" sz="1800" b="1" dirty="0" smtClean="0">
                <a:solidFill>
                  <a:srgbClr val="00B0F0"/>
                </a:solidFill>
                <a:latin typeface="Times New Roman" pitchFamily="18" charset="0"/>
                <a:cs typeface="Times New Roman" pitchFamily="18" charset="0"/>
              </a:rPr>
              <a:t>.</a:t>
            </a:r>
            <a:br>
              <a:rPr lang="ru-RU" sz="1800" b="1" dirty="0" smtClean="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
            </a:r>
            <a:br>
              <a:rPr lang="ru-RU" sz="1800" b="1" dirty="0">
                <a:solidFill>
                  <a:srgbClr val="00B0F0"/>
                </a:solidFill>
                <a:latin typeface="Times New Roman" pitchFamily="18" charset="0"/>
                <a:cs typeface="Times New Roman" pitchFamily="18" charset="0"/>
              </a:rPr>
            </a:br>
            <a:r>
              <a:rPr lang="ru-RU" sz="2800" b="1" dirty="0">
                <a:solidFill>
                  <a:srgbClr val="00B0F0"/>
                </a:solidFill>
                <a:latin typeface="Times New Roman" pitchFamily="18" charset="0"/>
                <a:cs typeface="Times New Roman" pitchFamily="18" charset="0"/>
              </a:rPr>
              <a:t>Лишь только демон суррогата</a:t>
            </a:r>
            <a:br>
              <a:rPr lang="ru-RU" sz="2800" b="1" dirty="0">
                <a:solidFill>
                  <a:srgbClr val="00B0F0"/>
                </a:solidFill>
                <a:latin typeface="Times New Roman" pitchFamily="18" charset="0"/>
                <a:cs typeface="Times New Roman" pitchFamily="18" charset="0"/>
              </a:rPr>
            </a:br>
            <a:r>
              <a:rPr lang="ru-RU" sz="2800" b="1" dirty="0">
                <a:solidFill>
                  <a:srgbClr val="00B0F0"/>
                </a:solidFill>
                <a:latin typeface="Times New Roman" pitchFamily="18" charset="0"/>
                <a:cs typeface="Times New Roman" pitchFamily="18" charset="0"/>
              </a:rPr>
              <a:t>Меня обнял своим крылом</a:t>
            </a:r>
            <a:br>
              <a:rPr lang="ru-RU" sz="2800" b="1" dirty="0">
                <a:solidFill>
                  <a:srgbClr val="00B0F0"/>
                </a:solidFill>
                <a:latin typeface="Times New Roman" pitchFamily="18" charset="0"/>
                <a:cs typeface="Times New Roman" pitchFamily="18" charset="0"/>
              </a:rPr>
            </a:br>
            <a:r>
              <a:rPr lang="ru-RU" sz="2800" b="1" dirty="0">
                <a:solidFill>
                  <a:srgbClr val="00B0F0"/>
                </a:solidFill>
                <a:latin typeface="Times New Roman" pitchFamily="18" charset="0"/>
                <a:cs typeface="Times New Roman" pitchFamily="18" charset="0"/>
              </a:rPr>
              <a:t>И мне уже совсем не надо</a:t>
            </a:r>
            <a:br>
              <a:rPr lang="ru-RU" sz="2800" b="1" dirty="0">
                <a:solidFill>
                  <a:srgbClr val="00B0F0"/>
                </a:solidFill>
                <a:latin typeface="Times New Roman" pitchFamily="18" charset="0"/>
                <a:cs typeface="Times New Roman" pitchFamily="18" charset="0"/>
              </a:rPr>
            </a:br>
            <a:r>
              <a:rPr lang="ru-RU" sz="2800" b="1" dirty="0">
                <a:solidFill>
                  <a:srgbClr val="00B0F0"/>
                </a:solidFill>
                <a:latin typeface="Times New Roman" pitchFamily="18" charset="0"/>
                <a:cs typeface="Times New Roman" pitchFamily="18" charset="0"/>
              </a:rPr>
              <a:t>Сажать деревья, строить дом,</a:t>
            </a:r>
            <a:br>
              <a:rPr lang="ru-RU" sz="2800" b="1" dirty="0">
                <a:solidFill>
                  <a:srgbClr val="00B0F0"/>
                </a:solidFill>
                <a:latin typeface="Times New Roman" pitchFamily="18" charset="0"/>
                <a:cs typeface="Times New Roman" pitchFamily="18" charset="0"/>
              </a:rPr>
            </a:br>
            <a:r>
              <a:rPr lang="ru-RU" sz="2800" b="1" dirty="0">
                <a:solidFill>
                  <a:srgbClr val="00B0F0"/>
                </a:solidFill>
                <a:latin typeface="Times New Roman" pitchFamily="18" charset="0"/>
                <a:cs typeface="Times New Roman" pitchFamily="18" charset="0"/>
              </a:rPr>
              <a:t>Растить детей, любить, метаться,</a:t>
            </a:r>
            <a:br>
              <a:rPr lang="ru-RU" sz="2800" b="1" dirty="0">
                <a:solidFill>
                  <a:srgbClr val="00B0F0"/>
                </a:solidFill>
                <a:latin typeface="Times New Roman" pitchFamily="18" charset="0"/>
                <a:cs typeface="Times New Roman" pitchFamily="18" charset="0"/>
              </a:rPr>
            </a:br>
            <a:r>
              <a:rPr lang="ru-RU" sz="2800" b="1" dirty="0">
                <a:solidFill>
                  <a:srgbClr val="00B0F0"/>
                </a:solidFill>
                <a:latin typeface="Times New Roman" pitchFamily="18" charset="0"/>
                <a:cs typeface="Times New Roman" pitchFamily="18" charset="0"/>
              </a:rPr>
              <a:t>Страдать, соперничать с судьбой…</a:t>
            </a:r>
            <a:br>
              <a:rPr lang="ru-RU" sz="2800" b="1" dirty="0">
                <a:solidFill>
                  <a:srgbClr val="00B0F0"/>
                </a:solidFill>
                <a:latin typeface="Times New Roman" pitchFamily="18" charset="0"/>
                <a:cs typeface="Times New Roman" pitchFamily="18" charset="0"/>
              </a:rPr>
            </a:br>
            <a:r>
              <a:rPr lang="ru-RU" sz="2800" b="1" dirty="0">
                <a:solidFill>
                  <a:srgbClr val="00B0F0"/>
                </a:solidFill>
                <a:latin typeface="Times New Roman" pitchFamily="18" charset="0"/>
                <a:cs typeface="Times New Roman" pitchFamily="18" charset="0"/>
              </a:rPr>
              <a:t>Ведь можно просто опускаться </a:t>
            </a:r>
            <a:br>
              <a:rPr lang="ru-RU" sz="2800" b="1" dirty="0">
                <a:solidFill>
                  <a:srgbClr val="00B0F0"/>
                </a:solidFill>
                <a:latin typeface="Times New Roman" pitchFamily="18" charset="0"/>
                <a:cs typeface="Times New Roman" pitchFamily="18" charset="0"/>
              </a:rPr>
            </a:br>
            <a:r>
              <a:rPr lang="ru-RU" sz="2800" b="1" dirty="0">
                <a:solidFill>
                  <a:srgbClr val="00B0F0"/>
                </a:solidFill>
                <a:latin typeface="Times New Roman" pitchFamily="18" charset="0"/>
                <a:cs typeface="Times New Roman" pitchFamily="18" charset="0"/>
              </a:rPr>
              <a:t>В сивушный омут с головой.</a:t>
            </a:r>
            <a:br>
              <a:rPr lang="ru-RU" sz="2800" b="1" dirty="0">
                <a:solidFill>
                  <a:srgbClr val="00B0F0"/>
                </a:solidFill>
                <a:latin typeface="Times New Roman" pitchFamily="18" charset="0"/>
                <a:cs typeface="Times New Roman" pitchFamily="18" charset="0"/>
              </a:rPr>
            </a:br>
            <a:endParaRPr lang="ru-RU" sz="2800" b="1" dirty="0">
              <a:solidFill>
                <a:srgbClr val="00B0F0"/>
              </a:solidFill>
              <a:latin typeface="Times New Roman" pitchFamily="18" charset="0"/>
              <a:cs typeface="Times New Roman" pitchFamily="18" charset="0"/>
            </a:endParaRPr>
          </a:p>
        </p:txBody>
      </p:sp>
      <p:pic>
        <p:nvPicPr>
          <p:cNvPr id="4" name="Объект 3" descr="Описание: Гилёв Виктор Константинович.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5856" y="4149080"/>
            <a:ext cx="2088232" cy="2708920"/>
          </a:xfrm>
          <a:prstGeom prst="rect">
            <a:avLst/>
          </a:prstGeom>
          <a:noFill/>
          <a:ln>
            <a:noFill/>
          </a:ln>
        </p:spPr>
      </p:pic>
    </p:spTree>
    <p:extLst>
      <p:ext uri="{BB962C8B-B14F-4D97-AF65-F5344CB8AC3E}">
        <p14:creationId xmlns:p14="http://schemas.microsoft.com/office/powerpoint/2010/main" val="3271136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4509120"/>
          </a:xfrm>
        </p:spPr>
        <p:txBody>
          <a:bodyPr>
            <a:normAutofit fontScale="90000"/>
          </a:bodyPr>
          <a:lstStyle/>
          <a:p>
            <a:pPr algn="l"/>
            <a:r>
              <a:rPr lang="ru-RU" sz="1800" b="1" dirty="0" err="1">
                <a:solidFill>
                  <a:srgbClr val="00B0F0"/>
                </a:solidFill>
                <a:latin typeface="Times New Roman" pitchFamily="18" charset="0"/>
                <a:cs typeface="Times New Roman" pitchFamily="18" charset="0"/>
              </a:rPr>
              <a:t>Гордина</a:t>
            </a:r>
            <a:r>
              <a:rPr lang="ru-RU" sz="1800" b="1" dirty="0">
                <a:solidFill>
                  <a:srgbClr val="00B0F0"/>
                </a:solidFill>
                <a:latin typeface="Times New Roman" pitchFamily="18" charset="0"/>
                <a:cs typeface="Times New Roman" pitchFamily="18" charset="0"/>
              </a:rPr>
              <a:t> Нина Ивановна (р. 21 марта 1951 года) – активистка трезвеннического движения в Кировской области, председатель Кировского регионального отделения Союза борьбы за народную трезвость.</a:t>
            </a:r>
            <a:br>
              <a:rPr lang="ru-RU" sz="1800" b="1" dirty="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
            </a:r>
            <a:br>
              <a:rPr lang="ru-RU" sz="1800" b="1" dirty="0">
                <a:solidFill>
                  <a:srgbClr val="00B0F0"/>
                </a:solidFill>
                <a:latin typeface="Times New Roman" pitchFamily="18" charset="0"/>
                <a:cs typeface="Times New Roman" pitchFamily="18" charset="0"/>
              </a:rPr>
            </a:br>
            <a:r>
              <a:rPr lang="ru-RU" sz="2000" b="1" dirty="0" smtClean="0">
                <a:solidFill>
                  <a:srgbClr val="00B0F0"/>
                </a:solidFill>
                <a:latin typeface="Times New Roman" pitchFamily="18" charset="0"/>
                <a:cs typeface="Times New Roman" pitchFamily="18" charset="0"/>
              </a:rPr>
              <a:t>Истина </a:t>
            </a:r>
            <a:r>
              <a:rPr lang="ru-RU" sz="2000" b="1" dirty="0">
                <a:solidFill>
                  <a:srgbClr val="00B0F0"/>
                </a:solidFill>
                <a:latin typeface="Times New Roman" pitchFamily="18" charset="0"/>
                <a:cs typeface="Times New Roman" pitchFamily="18" charset="0"/>
              </a:rPr>
              <a:t>не в изреченье</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Клоуна или скопца</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Истина в предназначенье</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Путь свой пройти до конца</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Истина в преодоленье</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Выпавшей доли лихой.</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Истина в каждом мгновенье,</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В каждой былинке сухой,</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В каждом услышанном звуке,</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В каждом увиденном сне.</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Истина в счастье и в муке</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Нет её только в вине.</a:t>
            </a:r>
            <a:br>
              <a:rPr lang="ru-RU" sz="2000" b="1" dirty="0">
                <a:solidFill>
                  <a:srgbClr val="00B0F0"/>
                </a:solidFill>
                <a:latin typeface="Times New Roman" pitchFamily="18" charset="0"/>
                <a:cs typeface="Times New Roman" pitchFamily="18" charset="0"/>
              </a:rPr>
            </a:br>
            <a:endParaRPr lang="ru-RU" sz="2000" b="1" dirty="0">
              <a:solidFill>
                <a:srgbClr val="00B0F0"/>
              </a:solidFill>
              <a:latin typeface="Times New Roman" pitchFamily="18" charset="0"/>
              <a:cs typeface="Times New Roman" pitchFamily="18" charset="0"/>
            </a:endParaRPr>
          </a:p>
        </p:txBody>
      </p:sp>
      <p:pic>
        <p:nvPicPr>
          <p:cNvPr id="4" name="Объект 3" descr="Нина  Гордина (Пинегина)"/>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7864" y="4509120"/>
            <a:ext cx="2398886" cy="2348880"/>
          </a:xfrm>
          <a:prstGeom prst="rect">
            <a:avLst/>
          </a:prstGeom>
          <a:noFill/>
          <a:ln>
            <a:noFill/>
          </a:ln>
        </p:spPr>
      </p:pic>
    </p:spTree>
    <p:extLst>
      <p:ext uri="{BB962C8B-B14F-4D97-AF65-F5344CB8AC3E}">
        <p14:creationId xmlns:p14="http://schemas.microsoft.com/office/powerpoint/2010/main" val="391292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4437112"/>
          </a:xfrm>
        </p:spPr>
        <p:txBody>
          <a:bodyPr>
            <a:normAutofit/>
          </a:bodyPr>
          <a:lstStyle/>
          <a:p>
            <a:pPr algn="l"/>
            <a:r>
              <a:rPr lang="ru-RU" sz="1800" b="1" dirty="0" err="1">
                <a:solidFill>
                  <a:srgbClr val="00B0F0"/>
                </a:solidFill>
                <a:latin typeface="Times New Roman" pitchFamily="18" charset="0"/>
                <a:cs typeface="Times New Roman" pitchFamily="18" charset="0"/>
              </a:rPr>
              <a:t>Граков</a:t>
            </a:r>
            <a:r>
              <a:rPr lang="ru-RU" sz="1800" b="1" dirty="0">
                <a:solidFill>
                  <a:srgbClr val="00B0F0"/>
                </a:solidFill>
                <a:latin typeface="Times New Roman" pitchFamily="18" charset="0"/>
                <a:cs typeface="Times New Roman" pitchFamily="18" charset="0"/>
              </a:rPr>
              <a:t> Александр Дмитриевич (р. июнь 1949 года) – российский поэт</a:t>
            </a:r>
            <a:r>
              <a:rPr lang="ru-RU" sz="1800" b="1" dirty="0" smtClean="0">
                <a:solidFill>
                  <a:srgbClr val="00B0F0"/>
                </a:solidFill>
                <a:latin typeface="Times New Roman" pitchFamily="18" charset="0"/>
                <a:cs typeface="Times New Roman" pitchFamily="18" charset="0"/>
              </a:rPr>
              <a:t>.</a:t>
            </a:r>
            <a:br>
              <a:rPr lang="ru-RU" sz="1800" b="1" dirty="0" smtClean="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
            </a:r>
            <a:br>
              <a:rPr lang="ru-RU" sz="18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Нет, Гитлер был не просто псих.</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На наши нивы глядя, так</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Изрек ефрейтор: «Никаких</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Прививок! Водка и табак!»</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С тех пор прошло немало лет,</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Но вижу – торжествует враг!</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Не надо «першингов» – ракет,</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Все проще – водка и табак!</a:t>
            </a:r>
            <a:br>
              <a:rPr lang="ru-RU" sz="2400" b="1" dirty="0">
                <a:solidFill>
                  <a:srgbClr val="00B0F0"/>
                </a:solidFill>
                <a:latin typeface="Times New Roman" pitchFamily="18" charset="0"/>
                <a:cs typeface="Times New Roman" pitchFamily="18" charset="0"/>
              </a:rPr>
            </a:br>
            <a:endParaRPr lang="ru-RU" sz="2400" b="1" dirty="0">
              <a:solidFill>
                <a:srgbClr val="00B0F0"/>
              </a:solidFill>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3210" y="4129803"/>
            <a:ext cx="1766901" cy="2683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3836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4320480"/>
          </a:xfrm>
        </p:spPr>
        <p:txBody>
          <a:bodyPr>
            <a:normAutofit/>
          </a:bodyPr>
          <a:lstStyle/>
          <a:p>
            <a:pPr algn="l"/>
            <a:r>
              <a:rPr lang="ru-RU" sz="2400" b="1" dirty="0">
                <a:solidFill>
                  <a:srgbClr val="00B0F0"/>
                </a:solidFill>
                <a:latin typeface="Times New Roman" pitchFamily="18" charset="0"/>
                <a:cs typeface="Times New Roman" pitchFamily="18" charset="0"/>
              </a:rPr>
              <a:t>Гребенников Сергей Владимирович (р. 26 октября 1986 года) – активист трезвости в Московской области России</a:t>
            </a:r>
            <a:r>
              <a:rPr lang="ru-RU" sz="2400" b="1" dirty="0" smtClean="0">
                <a:solidFill>
                  <a:srgbClr val="00B0F0"/>
                </a:solidFill>
                <a:latin typeface="Times New Roman" pitchFamily="18" charset="0"/>
                <a:cs typeface="Times New Roman" pitchFamily="18" charset="0"/>
              </a:rPr>
              <a:t>.</a:t>
            </a:r>
            <a:br>
              <a:rPr lang="ru-RU" sz="2400" b="1" dirty="0" smtClean="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
            </a:r>
            <a:br>
              <a:rPr lang="ru-RU" sz="2400" b="1" dirty="0">
                <a:solidFill>
                  <a:srgbClr val="00B0F0"/>
                </a:solidFill>
                <a:latin typeface="Times New Roman" pitchFamily="18" charset="0"/>
                <a:cs typeface="Times New Roman" pitchFamily="18" charset="0"/>
              </a:rPr>
            </a:br>
            <a:r>
              <a:rPr lang="ru-RU" sz="3600" b="1" dirty="0">
                <a:solidFill>
                  <a:srgbClr val="00B0F0"/>
                </a:solidFill>
                <a:latin typeface="Times New Roman" pitchFamily="18" charset="0"/>
                <a:cs typeface="Times New Roman" pitchFamily="18" charset="0"/>
              </a:rPr>
              <a:t>Пьяный шел - разбил коленку.</a:t>
            </a:r>
            <a:br>
              <a:rPr lang="ru-RU" sz="3600" b="1" dirty="0">
                <a:solidFill>
                  <a:srgbClr val="00B0F0"/>
                </a:solidFill>
                <a:latin typeface="Times New Roman" pitchFamily="18" charset="0"/>
                <a:cs typeface="Times New Roman" pitchFamily="18" charset="0"/>
              </a:rPr>
            </a:br>
            <a:r>
              <a:rPr lang="ru-RU" sz="3600" b="1" dirty="0">
                <a:solidFill>
                  <a:srgbClr val="00B0F0"/>
                </a:solidFill>
                <a:latin typeface="Times New Roman" pitchFamily="18" charset="0"/>
                <a:cs typeface="Times New Roman" pitchFamily="18" charset="0"/>
              </a:rPr>
              <a:t>Это результат Довженко.</a:t>
            </a:r>
            <a:br>
              <a:rPr lang="ru-RU" sz="3600" b="1" dirty="0">
                <a:solidFill>
                  <a:srgbClr val="00B0F0"/>
                </a:solidFill>
                <a:latin typeface="Times New Roman" pitchFamily="18" charset="0"/>
                <a:cs typeface="Times New Roman" pitchFamily="18" charset="0"/>
              </a:rPr>
            </a:br>
            <a:r>
              <a:rPr lang="ru-RU" sz="3600" b="1" dirty="0">
                <a:solidFill>
                  <a:srgbClr val="00B0F0"/>
                </a:solidFill>
                <a:latin typeface="Times New Roman" pitchFamily="18" charset="0"/>
                <a:cs typeface="Times New Roman" pitchFamily="18" charset="0"/>
              </a:rPr>
              <a:t>Если стало меньше хамов,</a:t>
            </a:r>
            <a:br>
              <a:rPr lang="ru-RU" sz="3600" b="1" dirty="0">
                <a:solidFill>
                  <a:srgbClr val="00B0F0"/>
                </a:solidFill>
                <a:latin typeface="Times New Roman" pitchFamily="18" charset="0"/>
                <a:cs typeface="Times New Roman" pitchFamily="18" charset="0"/>
              </a:rPr>
            </a:br>
            <a:r>
              <a:rPr lang="ru-RU" sz="3600" b="1" dirty="0">
                <a:solidFill>
                  <a:srgbClr val="00B0F0"/>
                </a:solidFill>
                <a:latin typeface="Times New Roman" pitchFamily="18" charset="0"/>
                <a:cs typeface="Times New Roman" pitchFamily="18" charset="0"/>
              </a:rPr>
              <a:t>Значит, поработал Жданов.</a:t>
            </a:r>
            <a:br>
              <a:rPr lang="ru-RU" sz="3600" b="1" dirty="0">
                <a:solidFill>
                  <a:srgbClr val="00B0F0"/>
                </a:solidFill>
                <a:latin typeface="Times New Roman" pitchFamily="18" charset="0"/>
                <a:cs typeface="Times New Roman" pitchFamily="18" charset="0"/>
              </a:rPr>
            </a:br>
            <a:endParaRPr lang="ru-RU" sz="3600" b="1" dirty="0">
              <a:solidFill>
                <a:srgbClr val="00B0F0"/>
              </a:solidFill>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1757" y="4005064"/>
            <a:ext cx="2772371" cy="2772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68924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4365104"/>
          </a:xfrm>
        </p:spPr>
        <p:txBody>
          <a:bodyPr>
            <a:normAutofit fontScale="90000"/>
          </a:bodyPr>
          <a:lstStyle/>
          <a:p>
            <a:pPr algn="l"/>
            <a:r>
              <a:rPr lang="ru-RU" sz="2000" b="1" dirty="0">
                <a:solidFill>
                  <a:srgbClr val="00B0F0"/>
                </a:solidFill>
                <a:latin typeface="Times New Roman" pitchFamily="18" charset="0"/>
                <a:cs typeface="Times New Roman" pitchFamily="18" charset="0"/>
              </a:rPr>
              <a:t>Гребенщиков Борис Борисович (псевдоним — БГ) (р. 27 ноября 1953 года) — российский поэт и музыкант, композитор, певец и гитарист рок-группы «Аквариум»</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
            </a:r>
            <a:br>
              <a:rPr lang="ru-RU" sz="2000" b="1" dirty="0">
                <a:solidFill>
                  <a:srgbClr val="00B0F0"/>
                </a:solidFill>
                <a:latin typeface="Times New Roman" pitchFamily="18" charset="0"/>
                <a:cs typeface="Times New Roman" pitchFamily="18" charset="0"/>
              </a:rPr>
            </a:br>
            <a:r>
              <a:rPr lang="ru-RU" sz="3200" b="1" dirty="0" smtClean="0">
                <a:solidFill>
                  <a:srgbClr val="00B0F0"/>
                </a:solidFill>
                <a:latin typeface="Times New Roman" pitchFamily="18" charset="0"/>
                <a:cs typeface="Times New Roman" pitchFamily="18" charset="0"/>
              </a:rPr>
              <a:t>Рабы </a:t>
            </a:r>
            <a:r>
              <a:rPr lang="ru-RU" sz="3200" b="1" dirty="0">
                <a:solidFill>
                  <a:srgbClr val="00B0F0"/>
                </a:solidFill>
                <a:latin typeface="Times New Roman" pitchFamily="18" charset="0"/>
                <a:cs typeface="Times New Roman" pitchFamily="18" charset="0"/>
              </a:rPr>
              <a:t>реклам, вина и сигарет,</a:t>
            </a:r>
            <a:br>
              <a:rPr lang="ru-RU" sz="3200" b="1" dirty="0">
                <a:solidFill>
                  <a:srgbClr val="00B0F0"/>
                </a:solidFill>
                <a:latin typeface="Times New Roman" pitchFamily="18" charset="0"/>
                <a:cs typeface="Times New Roman" pitchFamily="18" charset="0"/>
              </a:rPr>
            </a:br>
            <a:r>
              <a:rPr lang="ru-RU" sz="3200" b="1" dirty="0">
                <a:solidFill>
                  <a:srgbClr val="00B0F0"/>
                </a:solidFill>
                <a:latin typeface="Times New Roman" pitchFamily="18" charset="0"/>
                <a:cs typeface="Times New Roman" pitchFamily="18" charset="0"/>
              </a:rPr>
              <a:t>Желудка, языка и гениталий,</a:t>
            </a:r>
            <a:br>
              <a:rPr lang="ru-RU" sz="3200" b="1" dirty="0">
                <a:solidFill>
                  <a:srgbClr val="00B0F0"/>
                </a:solidFill>
                <a:latin typeface="Times New Roman" pitchFamily="18" charset="0"/>
                <a:cs typeface="Times New Roman" pitchFamily="18" charset="0"/>
              </a:rPr>
            </a:br>
            <a:r>
              <a:rPr lang="ru-RU" sz="3200" b="1" dirty="0">
                <a:solidFill>
                  <a:srgbClr val="00B0F0"/>
                </a:solidFill>
                <a:latin typeface="Times New Roman" pitchFamily="18" charset="0"/>
                <a:cs typeface="Times New Roman" pitchFamily="18" charset="0"/>
              </a:rPr>
              <a:t>Без права выкупа и в общем-то</a:t>
            </a:r>
            <a:br>
              <a:rPr lang="ru-RU" sz="3200" b="1" dirty="0">
                <a:solidFill>
                  <a:srgbClr val="00B0F0"/>
                </a:solidFill>
                <a:latin typeface="Times New Roman" pitchFamily="18" charset="0"/>
                <a:cs typeface="Times New Roman" pitchFamily="18" charset="0"/>
              </a:rPr>
            </a:br>
            <a:r>
              <a:rPr lang="ru-RU" sz="3200" b="1" dirty="0">
                <a:solidFill>
                  <a:srgbClr val="00B0F0"/>
                </a:solidFill>
                <a:latin typeface="Times New Roman" pitchFamily="18" charset="0"/>
                <a:cs typeface="Times New Roman" pitchFamily="18" charset="0"/>
              </a:rPr>
              <a:t>Почти что без надежд -</a:t>
            </a:r>
            <a:br>
              <a:rPr lang="ru-RU" sz="3200" b="1" dirty="0">
                <a:solidFill>
                  <a:srgbClr val="00B0F0"/>
                </a:solidFill>
                <a:latin typeface="Times New Roman" pitchFamily="18" charset="0"/>
                <a:cs typeface="Times New Roman" pitchFamily="18" charset="0"/>
              </a:rPr>
            </a:br>
            <a:r>
              <a:rPr lang="ru-RU" sz="3200" b="1" dirty="0">
                <a:solidFill>
                  <a:srgbClr val="00B0F0"/>
                </a:solidFill>
                <a:latin typeface="Times New Roman" pitchFamily="18" charset="0"/>
                <a:cs typeface="Times New Roman" pitchFamily="18" charset="0"/>
              </a:rPr>
              <a:t>Тот, кто не хочет встать, поднимется едва ли.</a:t>
            </a:r>
            <a:br>
              <a:rPr lang="ru-RU" sz="3200" b="1" dirty="0">
                <a:solidFill>
                  <a:srgbClr val="00B0F0"/>
                </a:solidFill>
                <a:latin typeface="Times New Roman" pitchFamily="18" charset="0"/>
                <a:cs typeface="Times New Roman" pitchFamily="18" charset="0"/>
              </a:rPr>
            </a:br>
            <a:endParaRPr lang="ru-RU" sz="3200" b="1" dirty="0">
              <a:solidFill>
                <a:srgbClr val="00B0F0"/>
              </a:solidFill>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7476" y="4005064"/>
            <a:ext cx="2852936" cy="285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5931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964488" cy="1584176"/>
          </a:xfrm>
        </p:spPr>
        <p:txBody>
          <a:bodyPr>
            <a:noAutofit/>
          </a:bodyPr>
          <a:lstStyle/>
          <a:p>
            <a:r>
              <a:rPr lang="ru-RU" sz="2800" b="1" dirty="0" smtClean="0">
                <a:solidFill>
                  <a:srgbClr val="00B0F0"/>
                </a:solidFill>
                <a:latin typeface="Times New Roman" pitchFamily="18" charset="0"/>
                <a:cs typeface="Times New Roman" pitchFamily="18" charset="0"/>
              </a:rPr>
              <a:t>Владимир Семёнович Высоцкий (25 января 1938, Москва — 25 июля 1980, Москва) — советский поэт, актёр театра и кино, автор-исполнитель песен (бард)</a:t>
            </a:r>
            <a:endParaRPr lang="ru-RU" sz="2800" b="1" dirty="0">
              <a:solidFill>
                <a:srgbClr val="00B0F0"/>
              </a:solidFill>
              <a:latin typeface="Times New Roman" pitchFamily="18" charset="0"/>
              <a:cs typeface="Times New Roman" pitchFamily="18" charset="0"/>
            </a:endParaRPr>
          </a:p>
        </p:txBody>
      </p:sp>
      <p:sp>
        <p:nvSpPr>
          <p:cNvPr id="3" name="Объект 2"/>
          <p:cNvSpPr>
            <a:spLocks noGrp="1"/>
          </p:cNvSpPr>
          <p:nvPr>
            <p:ph idx="1"/>
          </p:nvPr>
        </p:nvSpPr>
        <p:spPr>
          <a:xfrm>
            <a:off x="457200" y="1600200"/>
            <a:ext cx="8229600" cy="5141168"/>
          </a:xfrm>
        </p:spPr>
        <p:txBody>
          <a:bodyPr/>
          <a:lstStyle/>
          <a:p>
            <a:r>
              <a:rPr lang="ru-RU" b="1" dirty="0" smtClean="0">
                <a:solidFill>
                  <a:srgbClr val="00B0F0"/>
                </a:solidFill>
                <a:effectLst/>
                <a:latin typeface="Times New Roman"/>
                <a:ea typeface="Calibri"/>
              </a:rPr>
              <a:t>И тогда не орды </a:t>
            </a:r>
            <a:r>
              <a:rPr lang="ru-RU" b="1" dirty="0" err="1" smtClean="0">
                <a:solidFill>
                  <a:srgbClr val="00B0F0"/>
                </a:solidFill>
                <a:effectLst/>
                <a:latin typeface="Times New Roman"/>
                <a:ea typeface="Calibri"/>
              </a:rPr>
              <a:t>чингизханов</a:t>
            </a:r>
            <a:r>
              <a:rPr lang="ru-RU" b="1" dirty="0" smtClean="0">
                <a:solidFill>
                  <a:srgbClr val="00B0F0"/>
                </a:solidFill>
                <a:effectLst/>
                <a:latin typeface="Times New Roman"/>
                <a:ea typeface="Calibri"/>
              </a:rPr>
              <a:t>,</a:t>
            </a:r>
            <a:br>
              <a:rPr lang="ru-RU" b="1" dirty="0" smtClean="0">
                <a:solidFill>
                  <a:srgbClr val="00B0F0"/>
                </a:solidFill>
                <a:effectLst/>
                <a:latin typeface="Times New Roman"/>
                <a:ea typeface="Calibri"/>
              </a:rPr>
            </a:br>
            <a:r>
              <a:rPr lang="ru-RU" b="1" dirty="0" smtClean="0">
                <a:solidFill>
                  <a:srgbClr val="00B0F0"/>
                </a:solidFill>
                <a:effectLst/>
                <a:latin typeface="Times New Roman"/>
                <a:ea typeface="Calibri"/>
              </a:rPr>
              <a:t>И не сабель звон, не конский топот, –</a:t>
            </a:r>
            <a:br>
              <a:rPr lang="ru-RU" b="1" dirty="0" smtClean="0">
                <a:solidFill>
                  <a:srgbClr val="00B0F0"/>
                </a:solidFill>
                <a:effectLst/>
                <a:latin typeface="Times New Roman"/>
                <a:ea typeface="Calibri"/>
              </a:rPr>
            </a:br>
            <a:r>
              <a:rPr lang="ru-RU" b="1" dirty="0" smtClean="0">
                <a:solidFill>
                  <a:srgbClr val="00B0F0"/>
                </a:solidFill>
                <a:effectLst/>
                <a:latin typeface="Times New Roman"/>
                <a:ea typeface="Calibri"/>
              </a:rPr>
              <a:t>Миллиарды выпитых стаканов,</a:t>
            </a:r>
            <a:br>
              <a:rPr lang="ru-RU" b="1" dirty="0" smtClean="0">
                <a:solidFill>
                  <a:srgbClr val="00B0F0"/>
                </a:solidFill>
                <a:effectLst/>
                <a:latin typeface="Times New Roman"/>
                <a:ea typeface="Calibri"/>
              </a:rPr>
            </a:br>
            <a:r>
              <a:rPr lang="ru-RU" b="1" dirty="0" smtClean="0">
                <a:solidFill>
                  <a:srgbClr val="00B0F0"/>
                </a:solidFill>
                <a:effectLst/>
                <a:latin typeface="Times New Roman"/>
                <a:ea typeface="Calibri"/>
              </a:rPr>
              <a:t>Эту землю грешную затопят</a:t>
            </a:r>
            <a:endParaRPr lang="ru-RU" b="1" dirty="0">
              <a:solidFill>
                <a:srgbClr val="00B0F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645024"/>
            <a:ext cx="4718298" cy="306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254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928992" cy="4653136"/>
          </a:xfrm>
        </p:spPr>
        <p:txBody>
          <a:bodyPr>
            <a:normAutofit fontScale="90000"/>
          </a:bodyPr>
          <a:lstStyle/>
          <a:p>
            <a:pPr algn="l"/>
            <a:r>
              <a:rPr lang="ru-RU" sz="1600" b="1" dirty="0" err="1">
                <a:solidFill>
                  <a:srgbClr val="00B0F0"/>
                </a:solidFill>
                <a:latin typeface="Times New Roman" pitchFamily="18" charset="0"/>
                <a:cs typeface="Times New Roman" pitchFamily="18" charset="0"/>
              </a:rPr>
              <a:t>Грибникова</a:t>
            </a:r>
            <a:r>
              <a:rPr lang="ru-RU" sz="1600" b="1" dirty="0">
                <a:solidFill>
                  <a:srgbClr val="00B0F0"/>
                </a:solidFill>
                <a:latin typeface="Times New Roman" pitchFamily="18" charset="0"/>
                <a:cs typeface="Times New Roman" pitchFamily="18" charset="0"/>
              </a:rPr>
              <a:t> Вера Петровна (р. 26 февраля 1959 год) – российская поэтесса, член Союза писателей России</a:t>
            </a:r>
            <a:r>
              <a:rPr lang="ru-RU" sz="1600" b="1" dirty="0" smtClean="0">
                <a:solidFill>
                  <a:srgbClr val="00B0F0"/>
                </a:solidFill>
                <a:latin typeface="Times New Roman" pitchFamily="18" charset="0"/>
                <a:cs typeface="Times New Roman" pitchFamily="18" charset="0"/>
              </a:rPr>
              <a:t>.</a:t>
            </a:r>
            <a:br>
              <a:rPr lang="ru-RU" sz="1600" b="1" dirty="0" smtClean="0">
                <a:solidFill>
                  <a:srgbClr val="00B0F0"/>
                </a:solidFill>
                <a:latin typeface="Times New Roman" pitchFamily="18" charset="0"/>
                <a:cs typeface="Times New Roman" pitchFamily="18" charset="0"/>
              </a:rPr>
            </a:br>
            <a:r>
              <a:rPr lang="ru-RU" sz="1600" b="1" dirty="0">
                <a:solidFill>
                  <a:srgbClr val="00B0F0"/>
                </a:solidFill>
                <a:latin typeface="Times New Roman" pitchFamily="18" charset="0"/>
                <a:cs typeface="Times New Roman" pitchFamily="18" charset="0"/>
              </a:rPr>
              <a:t/>
            </a:r>
            <a:br>
              <a:rPr lang="ru-RU" sz="16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О, женщина, прозрей и ужаснись,</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И откажись от дьявольского зелья.</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Спаси дитя своё, себя возвысь,</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И в дом вернётся трезвое веселье.</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Тебе ль перед бедою пасовать</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И заливать вином её причины?</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Тебе ли быть воровкой детства, мать,</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У собственного крохотного сына?</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Взгляни на свой росточек, свой побег – </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Беспомощный, доверчивый и кроткий.</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Ребёнок. Человечек. Че-</a:t>
            </a:r>
            <a:r>
              <a:rPr lang="ru-RU" sz="2000" b="1" dirty="0" err="1">
                <a:solidFill>
                  <a:srgbClr val="00B0F0"/>
                </a:solidFill>
                <a:latin typeface="Times New Roman" pitchFamily="18" charset="0"/>
                <a:cs typeface="Times New Roman" pitchFamily="18" charset="0"/>
              </a:rPr>
              <a:t>ло</a:t>
            </a:r>
            <a:r>
              <a:rPr lang="ru-RU" sz="2000" b="1" dirty="0">
                <a:solidFill>
                  <a:srgbClr val="00B0F0"/>
                </a:solidFill>
                <a:latin typeface="Times New Roman" pitchFamily="18" charset="0"/>
                <a:cs typeface="Times New Roman" pitchFamily="18" charset="0"/>
              </a:rPr>
              <a:t>-век!</a:t>
            </a:r>
            <a:br>
              <a:rPr lang="ru-RU" sz="20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Не утопи его в стакане водки.</a:t>
            </a:r>
            <a:br>
              <a:rPr lang="ru-RU" sz="2000" b="1" dirty="0">
                <a:solidFill>
                  <a:srgbClr val="00B0F0"/>
                </a:solidFill>
                <a:latin typeface="Times New Roman" pitchFamily="18" charset="0"/>
                <a:cs typeface="Times New Roman" pitchFamily="18" charset="0"/>
              </a:rPr>
            </a:br>
            <a:endParaRPr lang="ru-RU" sz="2000" b="1" dirty="0">
              <a:solidFill>
                <a:srgbClr val="00B0F0"/>
              </a:solidFill>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0546" y="4724400"/>
            <a:ext cx="160290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379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4077072"/>
          </a:xfrm>
        </p:spPr>
        <p:txBody>
          <a:bodyPr>
            <a:normAutofit fontScale="90000"/>
          </a:bodyPr>
          <a:lstStyle/>
          <a:p>
            <a:pPr algn="l"/>
            <a:r>
              <a:rPr lang="ru-RU" sz="1800" b="1" dirty="0">
                <a:solidFill>
                  <a:srgbClr val="00B0F0"/>
                </a:solidFill>
                <a:latin typeface="Times New Roman" pitchFamily="18" charset="0"/>
                <a:cs typeface="Times New Roman" pitchFamily="18" charset="0"/>
              </a:rPr>
              <a:t>Губерман Игорь </a:t>
            </a:r>
            <a:r>
              <a:rPr lang="ru-RU" sz="1800" b="1" dirty="0" err="1">
                <a:solidFill>
                  <a:srgbClr val="00B0F0"/>
                </a:solidFill>
                <a:latin typeface="Times New Roman" pitchFamily="18" charset="0"/>
                <a:cs typeface="Times New Roman" pitchFamily="18" charset="0"/>
              </a:rPr>
              <a:t>Миронович</a:t>
            </a:r>
            <a:r>
              <a:rPr lang="ru-RU" sz="1800" b="1" dirty="0">
                <a:solidFill>
                  <a:srgbClr val="00B0F0"/>
                </a:solidFill>
                <a:latin typeface="Times New Roman" pitchFamily="18" charset="0"/>
                <a:cs typeface="Times New Roman" pitchFamily="18" charset="0"/>
              </a:rPr>
              <a:t> (р. 7 июля 1936 года) — советский и израильский прозаик, поэт, получивший известность благодаря своим язвительным четверостишиям — «</a:t>
            </a:r>
            <a:r>
              <a:rPr lang="ru-RU" sz="1800" b="1" dirty="0" err="1">
                <a:solidFill>
                  <a:srgbClr val="00B0F0"/>
                </a:solidFill>
                <a:latin typeface="Times New Roman" pitchFamily="18" charset="0"/>
                <a:cs typeface="Times New Roman" pitchFamily="18" charset="0"/>
              </a:rPr>
              <a:t>гарикам</a:t>
            </a:r>
            <a:r>
              <a:rPr lang="ru-RU" sz="1800" b="1" dirty="0">
                <a:solidFill>
                  <a:srgbClr val="00B0F0"/>
                </a:solidFill>
                <a:latin typeface="Times New Roman" pitchFamily="18" charset="0"/>
                <a:cs typeface="Times New Roman" pitchFamily="18" charset="0"/>
              </a:rPr>
              <a:t>», активный пропагандист «</a:t>
            </a:r>
            <a:r>
              <a:rPr lang="ru-RU" sz="1800" b="1" dirty="0" err="1">
                <a:solidFill>
                  <a:srgbClr val="00B0F0"/>
                </a:solidFill>
                <a:latin typeface="Times New Roman" pitchFamily="18" charset="0"/>
                <a:cs typeface="Times New Roman" pitchFamily="18" charset="0"/>
              </a:rPr>
              <a:t>культуропитейства</a:t>
            </a:r>
            <a:r>
              <a:rPr lang="ru-RU" sz="1800" b="1" dirty="0" smtClean="0">
                <a:solidFill>
                  <a:srgbClr val="00B0F0"/>
                </a:solidFill>
                <a:latin typeface="Times New Roman" pitchFamily="18" charset="0"/>
                <a:cs typeface="Times New Roman" pitchFamily="18" charset="0"/>
              </a:rPr>
              <a:t>».</a:t>
            </a:r>
            <a:br>
              <a:rPr lang="ru-RU" sz="1800" b="1" dirty="0" smtClean="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
            </a:r>
            <a:br>
              <a:rPr lang="ru-RU" sz="1800" b="1" dirty="0">
                <a:solidFill>
                  <a:srgbClr val="00B0F0"/>
                </a:solidFill>
                <a:latin typeface="Times New Roman" pitchFamily="18" charset="0"/>
                <a:cs typeface="Times New Roman" pitchFamily="18" charset="0"/>
              </a:rPr>
            </a:br>
            <a:r>
              <a:rPr lang="ru-RU" sz="2200" b="1" dirty="0">
                <a:solidFill>
                  <a:srgbClr val="00B0F0"/>
                </a:solidFill>
                <a:latin typeface="Times New Roman" pitchFamily="18" charset="0"/>
                <a:cs typeface="Times New Roman" pitchFamily="18" charset="0"/>
              </a:rPr>
              <a:t>Чтоб дети зря себя не тратили</a:t>
            </a:r>
            <a:br>
              <a:rPr lang="ru-RU" sz="2200" b="1" dirty="0">
                <a:solidFill>
                  <a:srgbClr val="00B0F0"/>
                </a:solidFill>
                <a:latin typeface="Times New Roman" pitchFamily="18" charset="0"/>
                <a:cs typeface="Times New Roman" pitchFamily="18" charset="0"/>
              </a:rPr>
            </a:br>
            <a:r>
              <a:rPr lang="ru-RU" sz="2200" b="1" dirty="0">
                <a:solidFill>
                  <a:srgbClr val="00B0F0"/>
                </a:solidFill>
                <a:latin typeface="Times New Roman" pitchFamily="18" charset="0"/>
                <a:cs typeface="Times New Roman" pitchFamily="18" charset="0"/>
              </a:rPr>
              <a:t>ни на мечты, ни на попытки,</a:t>
            </a:r>
            <a:br>
              <a:rPr lang="ru-RU" sz="2200" b="1" dirty="0">
                <a:solidFill>
                  <a:srgbClr val="00B0F0"/>
                </a:solidFill>
                <a:latin typeface="Times New Roman" pitchFamily="18" charset="0"/>
                <a:cs typeface="Times New Roman" pitchFamily="18" charset="0"/>
              </a:rPr>
            </a:br>
            <a:r>
              <a:rPr lang="ru-RU" sz="2200" b="1" dirty="0">
                <a:solidFill>
                  <a:srgbClr val="00B0F0"/>
                </a:solidFill>
                <a:latin typeface="Times New Roman" pitchFamily="18" charset="0"/>
                <a:cs typeface="Times New Roman" pitchFamily="18" charset="0"/>
              </a:rPr>
              <a:t>из всех сосцов отчизны-матери</a:t>
            </a:r>
            <a:br>
              <a:rPr lang="ru-RU" sz="2200" b="1" dirty="0">
                <a:solidFill>
                  <a:srgbClr val="00B0F0"/>
                </a:solidFill>
                <a:latin typeface="Times New Roman" pitchFamily="18" charset="0"/>
                <a:cs typeface="Times New Roman" pitchFamily="18" charset="0"/>
              </a:rPr>
            </a:br>
            <a:r>
              <a:rPr lang="ru-RU" sz="2200" b="1" dirty="0">
                <a:solidFill>
                  <a:srgbClr val="00B0F0"/>
                </a:solidFill>
                <a:latin typeface="Times New Roman" pitchFamily="18" charset="0"/>
                <a:cs typeface="Times New Roman" pitchFamily="18" charset="0"/>
              </a:rPr>
              <a:t>сочатся крепкие «напитки».</a:t>
            </a:r>
            <a:br>
              <a:rPr lang="ru-RU" sz="2200" b="1" dirty="0">
                <a:solidFill>
                  <a:srgbClr val="00B0F0"/>
                </a:solidFill>
                <a:latin typeface="Times New Roman" pitchFamily="18" charset="0"/>
                <a:cs typeface="Times New Roman" pitchFamily="18" charset="0"/>
              </a:rPr>
            </a:br>
            <a:r>
              <a:rPr lang="ru-RU" sz="2200" b="1" dirty="0">
                <a:solidFill>
                  <a:srgbClr val="00B0F0"/>
                </a:solidFill>
                <a:latin typeface="Times New Roman" pitchFamily="18" charset="0"/>
                <a:cs typeface="Times New Roman" pitchFamily="18" charset="0"/>
              </a:rPr>
              <a:t/>
            </a:r>
            <a:br>
              <a:rPr lang="ru-RU" sz="2200" b="1" dirty="0">
                <a:solidFill>
                  <a:srgbClr val="00B0F0"/>
                </a:solidFill>
                <a:latin typeface="Times New Roman" pitchFamily="18" charset="0"/>
                <a:cs typeface="Times New Roman" pitchFamily="18" charset="0"/>
              </a:rPr>
            </a:br>
            <a:r>
              <a:rPr lang="ru-RU" sz="2200" b="1" dirty="0" smtClean="0">
                <a:solidFill>
                  <a:srgbClr val="00B0F0"/>
                </a:solidFill>
                <a:latin typeface="Times New Roman" pitchFamily="18" charset="0"/>
                <a:cs typeface="Times New Roman" pitchFamily="18" charset="0"/>
              </a:rPr>
              <a:t>Я </a:t>
            </a:r>
            <a:r>
              <a:rPr lang="ru-RU" sz="2200" b="1" dirty="0">
                <a:solidFill>
                  <a:srgbClr val="00B0F0"/>
                </a:solidFill>
                <a:latin typeface="Times New Roman" pitchFamily="18" charset="0"/>
                <a:cs typeface="Times New Roman" pitchFamily="18" charset="0"/>
              </a:rPr>
              <a:t>изо всех душевных сил</a:t>
            </a:r>
            <a:br>
              <a:rPr lang="ru-RU" sz="2200" b="1" dirty="0">
                <a:solidFill>
                  <a:srgbClr val="00B0F0"/>
                </a:solidFill>
                <a:latin typeface="Times New Roman" pitchFamily="18" charset="0"/>
                <a:cs typeface="Times New Roman" pitchFamily="18" charset="0"/>
              </a:rPr>
            </a:br>
            <a:r>
              <a:rPr lang="ru-RU" sz="2200" b="1" dirty="0">
                <a:solidFill>
                  <a:srgbClr val="00B0F0"/>
                </a:solidFill>
                <a:latin typeface="Times New Roman" pitchFamily="18" charset="0"/>
                <a:cs typeface="Times New Roman" pitchFamily="18" charset="0"/>
              </a:rPr>
              <a:t> люблю творения культуры,</a:t>
            </a:r>
            <a:br>
              <a:rPr lang="ru-RU" sz="2200" b="1" dirty="0">
                <a:solidFill>
                  <a:srgbClr val="00B0F0"/>
                </a:solidFill>
                <a:latin typeface="Times New Roman" pitchFamily="18" charset="0"/>
                <a:cs typeface="Times New Roman" pitchFamily="18" charset="0"/>
              </a:rPr>
            </a:br>
            <a:r>
              <a:rPr lang="ru-RU" sz="2200" b="1" dirty="0">
                <a:solidFill>
                  <a:srgbClr val="00B0F0"/>
                </a:solidFill>
                <a:latin typeface="Times New Roman" pitchFamily="18" charset="0"/>
                <a:cs typeface="Times New Roman" pitchFamily="18" charset="0"/>
              </a:rPr>
              <a:t> хотя по пьянке оросил</a:t>
            </a:r>
            <a:br>
              <a:rPr lang="ru-RU" sz="2200" b="1" dirty="0">
                <a:solidFill>
                  <a:srgbClr val="00B0F0"/>
                </a:solidFill>
                <a:latin typeface="Times New Roman" pitchFamily="18" charset="0"/>
                <a:cs typeface="Times New Roman" pitchFamily="18" charset="0"/>
              </a:rPr>
            </a:br>
            <a:r>
              <a:rPr lang="ru-RU" sz="2200" b="1" dirty="0">
                <a:solidFill>
                  <a:srgbClr val="00B0F0"/>
                </a:solidFill>
                <a:latin typeface="Times New Roman" pitchFamily="18" charset="0"/>
                <a:cs typeface="Times New Roman" pitchFamily="18" charset="0"/>
              </a:rPr>
              <a:t> немало уличной скульптуры.</a:t>
            </a:r>
            <a:br>
              <a:rPr lang="ru-RU" sz="2200" b="1" dirty="0">
                <a:solidFill>
                  <a:srgbClr val="00B0F0"/>
                </a:solidFill>
                <a:latin typeface="Times New Roman" pitchFamily="18" charset="0"/>
                <a:cs typeface="Times New Roman" pitchFamily="18" charset="0"/>
              </a:rPr>
            </a:br>
            <a:endParaRPr lang="ru-RU" sz="2200" b="1" dirty="0">
              <a:solidFill>
                <a:srgbClr val="00B0F0"/>
              </a:solidFill>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91880" y="4197629"/>
            <a:ext cx="2088232" cy="259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74740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4509120"/>
          </a:xfrm>
        </p:spPr>
        <p:txBody>
          <a:bodyPr>
            <a:normAutofit fontScale="90000"/>
          </a:bodyPr>
          <a:lstStyle/>
          <a:p>
            <a:pPr algn="l"/>
            <a:r>
              <a:rPr lang="ru-RU" sz="1800" b="1" dirty="0">
                <a:solidFill>
                  <a:srgbClr val="00B0F0"/>
                </a:solidFill>
                <a:latin typeface="Times New Roman" pitchFamily="18" charset="0"/>
                <a:cs typeface="Times New Roman" pitchFamily="18" charset="0"/>
              </a:rPr>
              <a:t>Гумилев Николай Степанович (3 (15) апреля 1886 года – 1921) – русский поэт, прозаик, литературный </a:t>
            </a:r>
            <a:r>
              <a:rPr lang="ru-RU" sz="1800" b="1" dirty="0" smtClean="0">
                <a:solidFill>
                  <a:srgbClr val="00B0F0"/>
                </a:solidFill>
                <a:latin typeface="Times New Roman" pitchFamily="18" charset="0"/>
                <a:cs typeface="Times New Roman" pitchFamily="18" charset="0"/>
              </a:rPr>
              <a:t>критик</a:t>
            </a:r>
            <a:br>
              <a:rPr lang="ru-RU" sz="1800" b="1" dirty="0" smtClean="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
            </a:r>
            <a:br>
              <a:rPr lang="ru-RU" sz="18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В библиотеке</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О пожелтевшие листы</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В стенах вечерних </a:t>
            </a:r>
            <a:r>
              <a:rPr lang="ru-RU" sz="2400" b="1" dirty="0" err="1">
                <a:solidFill>
                  <a:srgbClr val="00B0F0"/>
                </a:solidFill>
                <a:latin typeface="Times New Roman" pitchFamily="18" charset="0"/>
                <a:cs typeface="Times New Roman" pitchFamily="18" charset="0"/>
              </a:rPr>
              <a:t>библиόтек</a:t>
            </a:r>
            <a:r>
              <a:rPr lang="ru-RU" sz="2400" b="1" dirty="0">
                <a:solidFill>
                  <a:srgbClr val="00B0F0"/>
                </a:solidFill>
                <a:latin typeface="Times New Roman" pitchFamily="18" charset="0"/>
                <a:cs typeface="Times New Roman" pitchFamily="18" charset="0"/>
              </a:rPr>
              <a:t>.</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Когда раздумья так чисты,</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А пыль пьянее, чем наркотик!</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Мне нынче труден мой урок,</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Куда от странной грезы деться,</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Я отыскал сейчас цветок </a:t>
            </a:r>
            <a:br>
              <a:rPr lang="ru-RU" sz="2400" b="1" dirty="0">
                <a:solidFill>
                  <a:srgbClr val="00B0F0"/>
                </a:solidFill>
                <a:latin typeface="Times New Roman" pitchFamily="18" charset="0"/>
                <a:cs typeface="Times New Roman" pitchFamily="18" charset="0"/>
              </a:rPr>
            </a:br>
            <a:r>
              <a:rPr lang="ru-RU" sz="2400" b="1" dirty="0">
                <a:solidFill>
                  <a:srgbClr val="00B0F0"/>
                </a:solidFill>
                <a:latin typeface="Times New Roman" pitchFamily="18" charset="0"/>
                <a:cs typeface="Times New Roman" pitchFamily="18" charset="0"/>
              </a:rPr>
              <a:t>В процессе древнем Жиль де </a:t>
            </a:r>
            <a:r>
              <a:rPr lang="ru-RU" sz="2400" b="1" dirty="0" err="1" smtClean="0">
                <a:solidFill>
                  <a:srgbClr val="00B0F0"/>
                </a:solidFill>
                <a:latin typeface="Times New Roman" pitchFamily="18" charset="0"/>
                <a:cs typeface="Times New Roman" pitchFamily="18" charset="0"/>
              </a:rPr>
              <a:t>Реца</a:t>
            </a:r>
            <a:r>
              <a:rPr lang="ru-RU" sz="2400" b="1" dirty="0" smtClean="0">
                <a:solidFill>
                  <a:srgbClr val="00B0F0"/>
                </a:solidFill>
                <a:latin typeface="Times New Roman" pitchFamily="18" charset="0"/>
                <a:cs typeface="Times New Roman" pitchFamily="18" charset="0"/>
              </a:rPr>
              <a:t>.</a:t>
            </a:r>
            <a:r>
              <a:rPr lang="ru-RU" sz="2400" b="1" dirty="0">
                <a:solidFill>
                  <a:srgbClr val="00B0F0"/>
                </a:solidFill>
                <a:latin typeface="Times New Roman" pitchFamily="18" charset="0"/>
                <a:cs typeface="Times New Roman" pitchFamily="18" charset="0"/>
              </a:rPr>
              <a:t/>
            </a:r>
            <a:br>
              <a:rPr lang="ru-RU" sz="2400" b="1" dirty="0">
                <a:solidFill>
                  <a:srgbClr val="00B0F0"/>
                </a:solidFill>
                <a:latin typeface="Times New Roman" pitchFamily="18" charset="0"/>
                <a:cs typeface="Times New Roman" pitchFamily="18" charset="0"/>
              </a:rPr>
            </a:br>
            <a:endParaRPr lang="ru-RU" sz="2400" b="1" dirty="0">
              <a:solidFill>
                <a:srgbClr val="00B0F0"/>
              </a:solidFill>
              <a:latin typeface="Times New Roman" pitchFamily="18" charset="0"/>
              <a:cs typeface="Times New Roman" pitchFamily="18" charset="0"/>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25862" y="4437112"/>
            <a:ext cx="2420888" cy="242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2617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3960440"/>
          </a:xfrm>
        </p:spPr>
        <p:txBody>
          <a:bodyPr>
            <a:normAutofit fontScale="90000"/>
          </a:bodyPr>
          <a:lstStyle/>
          <a:p>
            <a:pPr algn="l"/>
            <a:r>
              <a:rPr lang="ru-RU" sz="2800" b="1" dirty="0">
                <a:solidFill>
                  <a:srgbClr val="00B0F0"/>
                </a:solidFill>
                <a:latin typeface="Times New Roman" pitchFamily="18" charset="0"/>
                <a:cs typeface="Times New Roman" pitchFamily="18" charset="0"/>
              </a:rPr>
              <a:t>Гусев Евгений Павлович (р. 15 октября 1948 года) — ярославский поэт и прозаик, член Союза писателей России</a:t>
            </a:r>
            <a:br>
              <a:rPr lang="ru-RU" sz="2800" b="1" dirty="0">
                <a:solidFill>
                  <a:srgbClr val="00B0F0"/>
                </a:solidFill>
                <a:latin typeface="Times New Roman" pitchFamily="18" charset="0"/>
                <a:cs typeface="Times New Roman" pitchFamily="18" charset="0"/>
              </a:rPr>
            </a:br>
            <a:r>
              <a:rPr lang="ru-RU" sz="2800" b="1" dirty="0" smtClean="0">
                <a:solidFill>
                  <a:srgbClr val="00B0F0"/>
                </a:solidFill>
                <a:latin typeface="Times New Roman" pitchFamily="18" charset="0"/>
                <a:cs typeface="Times New Roman" pitchFamily="18" charset="0"/>
              </a:rPr>
              <a:t/>
            </a:r>
            <a:br>
              <a:rPr lang="ru-RU" sz="2800" b="1" dirty="0" smtClean="0">
                <a:solidFill>
                  <a:srgbClr val="00B0F0"/>
                </a:solidFill>
                <a:latin typeface="Times New Roman" pitchFamily="18" charset="0"/>
                <a:cs typeface="Times New Roman" pitchFamily="18" charset="0"/>
              </a:rPr>
            </a:br>
            <a:r>
              <a:rPr lang="ru-RU" sz="4000" b="1" dirty="0" smtClean="0">
                <a:solidFill>
                  <a:srgbClr val="00B0F0"/>
                </a:solidFill>
                <a:latin typeface="Times New Roman" pitchFamily="18" charset="0"/>
                <a:cs typeface="Times New Roman" pitchFamily="18" charset="0"/>
              </a:rPr>
              <a:t>У </a:t>
            </a:r>
            <a:r>
              <a:rPr lang="ru-RU" sz="4000" b="1" dirty="0">
                <a:solidFill>
                  <a:srgbClr val="00B0F0"/>
                </a:solidFill>
                <a:latin typeface="Times New Roman" pitchFamily="18" charset="0"/>
                <a:cs typeface="Times New Roman" pitchFamily="18" charset="0"/>
              </a:rPr>
              <a:t>шофёра Иванова,</a:t>
            </a:r>
            <a:br>
              <a:rPr lang="ru-RU" sz="4000" b="1" dirty="0">
                <a:solidFill>
                  <a:srgbClr val="00B0F0"/>
                </a:solidFill>
                <a:latin typeface="Times New Roman" pitchFamily="18" charset="0"/>
                <a:cs typeface="Times New Roman" pitchFamily="18" charset="0"/>
              </a:rPr>
            </a:br>
            <a:r>
              <a:rPr lang="ru-RU" sz="4000" b="1" dirty="0">
                <a:solidFill>
                  <a:srgbClr val="00B0F0"/>
                </a:solidFill>
                <a:latin typeface="Times New Roman" pitchFamily="18" charset="0"/>
                <a:cs typeface="Times New Roman" pitchFamily="18" charset="0"/>
              </a:rPr>
              <a:t>Что возил зерно на ток,</a:t>
            </a:r>
            <a:br>
              <a:rPr lang="ru-RU" sz="4000" b="1" dirty="0">
                <a:solidFill>
                  <a:srgbClr val="00B0F0"/>
                </a:solidFill>
                <a:latin typeface="Times New Roman" pitchFamily="18" charset="0"/>
                <a:cs typeface="Times New Roman" pitchFamily="18" charset="0"/>
              </a:rPr>
            </a:br>
            <a:r>
              <a:rPr lang="ru-RU" sz="4000" b="1" dirty="0">
                <a:solidFill>
                  <a:srgbClr val="00B0F0"/>
                </a:solidFill>
                <a:latin typeface="Times New Roman" pitchFamily="18" charset="0"/>
                <a:cs typeface="Times New Roman" pitchFamily="18" charset="0"/>
              </a:rPr>
              <a:t>Не </a:t>
            </a:r>
            <a:r>
              <a:rPr lang="ru-RU" sz="4000" b="1" dirty="0" smtClean="0">
                <a:solidFill>
                  <a:srgbClr val="00B0F0"/>
                </a:solidFill>
                <a:latin typeface="Times New Roman" pitchFamily="18" charset="0"/>
                <a:cs typeface="Times New Roman" pitchFamily="18" charset="0"/>
              </a:rPr>
              <a:t>марксистская </a:t>
            </a:r>
            <a:r>
              <a:rPr lang="ru-RU" sz="4000" b="1" dirty="0">
                <a:solidFill>
                  <a:srgbClr val="00B0F0"/>
                </a:solidFill>
                <a:latin typeface="Times New Roman" pitchFamily="18" charset="0"/>
                <a:cs typeface="Times New Roman" pitchFamily="18" charset="0"/>
              </a:rPr>
              <a:t>основа:</a:t>
            </a:r>
            <a:br>
              <a:rPr lang="ru-RU" sz="4000" b="1" dirty="0">
                <a:solidFill>
                  <a:srgbClr val="00B0F0"/>
                </a:solidFill>
                <a:latin typeface="Times New Roman" pitchFamily="18" charset="0"/>
                <a:cs typeface="Times New Roman" pitchFamily="18" charset="0"/>
              </a:rPr>
            </a:br>
            <a:r>
              <a:rPr lang="ru-RU" sz="4000" b="1" dirty="0">
                <a:solidFill>
                  <a:srgbClr val="00B0F0"/>
                </a:solidFill>
                <a:latin typeface="Times New Roman" pitchFamily="18" charset="0"/>
                <a:cs typeface="Times New Roman" pitchFamily="18" charset="0"/>
              </a:rPr>
              <a:t>Пропил серп и молоток!..</a:t>
            </a:r>
            <a:br>
              <a:rPr lang="ru-RU" sz="4000" b="1" dirty="0">
                <a:solidFill>
                  <a:srgbClr val="00B0F0"/>
                </a:solidFill>
                <a:latin typeface="Times New Roman" pitchFamily="18" charset="0"/>
                <a:cs typeface="Times New Roman" pitchFamily="18" charset="0"/>
              </a:rPr>
            </a:br>
            <a:endParaRPr lang="ru-RU" sz="4000" b="1" dirty="0">
              <a:solidFill>
                <a:srgbClr val="00B0F0"/>
              </a:solidFill>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9042" y="4077072"/>
            <a:ext cx="4150844" cy="278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94779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4464496"/>
          </a:xfrm>
        </p:spPr>
        <p:txBody>
          <a:bodyPr>
            <a:normAutofit fontScale="90000"/>
          </a:bodyPr>
          <a:lstStyle/>
          <a:p>
            <a:pPr algn="l"/>
            <a:r>
              <a:rPr lang="ru-RU" sz="1800" b="1" dirty="0">
                <a:solidFill>
                  <a:srgbClr val="00B0F0"/>
                </a:solidFill>
                <a:latin typeface="Times New Roman" pitchFamily="18" charset="0"/>
                <a:cs typeface="Times New Roman" pitchFamily="18" charset="0"/>
              </a:rPr>
              <a:t>Дегтярев Николай Трифонович (р. 25 января 1947 года) – общественный деятель, </a:t>
            </a:r>
            <a:r>
              <a:rPr lang="ru-RU" sz="1800" b="1" dirty="0" smtClean="0">
                <a:solidFill>
                  <a:srgbClr val="00B0F0"/>
                </a:solidFill>
                <a:latin typeface="Times New Roman" pitchFamily="18" charset="0"/>
                <a:cs typeface="Times New Roman" pitchFamily="18" charset="0"/>
              </a:rPr>
              <a:t> академик, член Союза </a:t>
            </a:r>
            <a:r>
              <a:rPr lang="ru-RU" sz="1800" b="1" dirty="0">
                <a:solidFill>
                  <a:srgbClr val="00B0F0"/>
                </a:solidFill>
                <a:latin typeface="Times New Roman" pitchFamily="18" charset="0"/>
                <a:cs typeface="Times New Roman" pitchFamily="18" charset="0"/>
              </a:rPr>
              <a:t>писателей России, вице-президент  Международной академии </a:t>
            </a:r>
            <a:r>
              <a:rPr lang="ru-RU" sz="1800" b="1" dirty="0" smtClean="0">
                <a:solidFill>
                  <a:srgbClr val="00B0F0"/>
                </a:solidFill>
                <a:latin typeface="Times New Roman" pitchFamily="18" charset="0"/>
                <a:cs typeface="Times New Roman" pitchFamily="18" charset="0"/>
              </a:rPr>
              <a:t>трезвости.</a:t>
            </a:r>
            <a:br>
              <a:rPr lang="ru-RU" sz="1800" b="1" dirty="0" smtClean="0">
                <a:solidFill>
                  <a:srgbClr val="00B0F0"/>
                </a:solidFill>
                <a:latin typeface="Times New Roman" pitchFamily="18" charset="0"/>
                <a:cs typeface="Times New Roman" pitchFamily="18" charset="0"/>
              </a:rPr>
            </a:br>
            <a:r>
              <a:rPr lang="ru-RU" sz="1800" b="1" dirty="0">
                <a:solidFill>
                  <a:srgbClr val="00B0F0"/>
                </a:solidFill>
                <a:latin typeface="Times New Roman" pitchFamily="18" charset="0"/>
                <a:cs typeface="Times New Roman" pitchFamily="18" charset="0"/>
              </a:rPr>
              <a:t/>
            </a:r>
            <a:br>
              <a:rPr lang="ru-RU" sz="1800" b="1" dirty="0">
                <a:solidFill>
                  <a:srgbClr val="00B0F0"/>
                </a:solidFill>
                <a:latin typeface="Times New Roman" pitchFamily="18" charset="0"/>
                <a:cs typeface="Times New Roman" pitchFamily="18" charset="0"/>
              </a:rPr>
            </a:br>
            <a:r>
              <a:rPr lang="ru-RU" sz="2200" b="1" dirty="0">
                <a:solidFill>
                  <a:srgbClr val="00B0F0"/>
                </a:solidFill>
                <a:latin typeface="Times New Roman" pitchFamily="18" charset="0"/>
                <a:cs typeface="Times New Roman" pitchFamily="18" charset="0"/>
              </a:rPr>
              <a:t>Беда </a:t>
            </a:r>
            <a:br>
              <a:rPr lang="ru-RU" sz="2200" b="1" dirty="0">
                <a:solidFill>
                  <a:srgbClr val="00B0F0"/>
                </a:solidFill>
                <a:latin typeface="Times New Roman" pitchFamily="18" charset="0"/>
                <a:cs typeface="Times New Roman" pitchFamily="18" charset="0"/>
              </a:rPr>
            </a:br>
            <a:r>
              <a:rPr lang="ru-RU" sz="2200" b="1" dirty="0">
                <a:solidFill>
                  <a:srgbClr val="00B0F0"/>
                </a:solidFill>
                <a:latin typeface="Times New Roman" pitchFamily="18" charset="0"/>
                <a:cs typeface="Times New Roman" pitchFamily="18" charset="0"/>
              </a:rPr>
              <a:t/>
            </a:r>
            <a:br>
              <a:rPr lang="ru-RU" sz="2200" b="1" dirty="0">
                <a:solidFill>
                  <a:srgbClr val="00B0F0"/>
                </a:solidFill>
                <a:latin typeface="Times New Roman" pitchFamily="18" charset="0"/>
                <a:cs typeface="Times New Roman" pitchFamily="18" charset="0"/>
              </a:rPr>
            </a:br>
            <a:r>
              <a:rPr lang="ru-RU" sz="2200" b="1" dirty="0">
                <a:solidFill>
                  <a:srgbClr val="00B0F0"/>
                </a:solidFill>
                <a:latin typeface="Times New Roman" pitchFamily="18" charset="0"/>
                <a:cs typeface="Times New Roman" pitchFamily="18" charset="0"/>
              </a:rPr>
              <a:t>Мой народ сошёл с ума – </a:t>
            </a:r>
            <a:br>
              <a:rPr lang="ru-RU" sz="2200" b="1" dirty="0">
                <a:solidFill>
                  <a:srgbClr val="00B0F0"/>
                </a:solidFill>
                <a:latin typeface="Times New Roman" pitchFamily="18" charset="0"/>
                <a:cs typeface="Times New Roman" pitchFamily="18" charset="0"/>
              </a:rPr>
            </a:br>
            <a:r>
              <a:rPr lang="ru-RU" sz="2200" b="1" dirty="0">
                <a:solidFill>
                  <a:srgbClr val="00B0F0"/>
                </a:solidFill>
                <a:latin typeface="Times New Roman" pitchFamily="18" charset="0"/>
                <a:cs typeface="Times New Roman" pitchFamily="18" charset="0"/>
              </a:rPr>
              <a:t>Превратился в населенье. </a:t>
            </a:r>
            <a:br>
              <a:rPr lang="ru-RU" sz="2200" b="1" dirty="0">
                <a:solidFill>
                  <a:srgbClr val="00B0F0"/>
                </a:solidFill>
                <a:latin typeface="Times New Roman" pitchFamily="18" charset="0"/>
                <a:cs typeface="Times New Roman" pitchFamily="18" charset="0"/>
              </a:rPr>
            </a:br>
            <a:r>
              <a:rPr lang="ru-RU" sz="2200" b="1" dirty="0">
                <a:solidFill>
                  <a:srgbClr val="00B0F0"/>
                </a:solidFill>
                <a:latin typeface="Times New Roman" pitchFamily="18" charset="0"/>
                <a:cs typeface="Times New Roman" pitchFamily="18" charset="0"/>
              </a:rPr>
              <a:t>Балом правит сатана, </a:t>
            </a:r>
            <a:br>
              <a:rPr lang="ru-RU" sz="2200" b="1" dirty="0">
                <a:solidFill>
                  <a:srgbClr val="00B0F0"/>
                </a:solidFill>
                <a:latin typeface="Times New Roman" pitchFamily="18" charset="0"/>
                <a:cs typeface="Times New Roman" pitchFamily="18" charset="0"/>
              </a:rPr>
            </a:br>
            <a:r>
              <a:rPr lang="ru-RU" sz="2200" b="1" dirty="0">
                <a:solidFill>
                  <a:srgbClr val="00B0F0"/>
                </a:solidFill>
                <a:latin typeface="Times New Roman" pitchFamily="18" charset="0"/>
                <a:cs typeface="Times New Roman" pitchFamily="18" charset="0"/>
              </a:rPr>
              <a:t>И души не слышно пенья. </a:t>
            </a:r>
            <a:br>
              <a:rPr lang="ru-RU" sz="2200" b="1" dirty="0">
                <a:solidFill>
                  <a:srgbClr val="00B0F0"/>
                </a:solidFill>
                <a:latin typeface="Times New Roman" pitchFamily="18" charset="0"/>
                <a:cs typeface="Times New Roman" pitchFamily="18" charset="0"/>
              </a:rPr>
            </a:br>
            <a:r>
              <a:rPr lang="ru-RU" sz="2200" b="1" dirty="0">
                <a:solidFill>
                  <a:srgbClr val="00B0F0"/>
                </a:solidFill>
                <a:latin typeface="Times New Roman" pitchFamily="18" charset="0"/>
                <a:cs typeface="Times New Roman" pitchFamily="18" charset="0"/>
              </a:rPr>
              <a:t/>
            </a:r>
            <a:br>
              <a:rPr lang="ru-RU" sz="2200" b="1" dirty="0">
                <a:solidFill>
                  <a:srgbClr val="00B0F0"/>
                </a:solidFill>
                <a:latin typeface="Times New Roman" pitchFamily="18" charset="0"/>
                <a:cs typeface="Times New Roman" pitchFamily="18" charset="0"/>
              </a:rPr>
            </a:br>
            <a:r>
              <a:rPr lang="ru-RU" sz="2200" b="1" dirty="0">
                <a:solidFill>
                  <a:srgbClr val="00B0F0"/>
                </a:solidFill>
                <a:latin typeface="Times New Roman" pitchFamily="18" charset="0"/>
                <a:cs typeface="Times New Roman" pitchFamily="18" charset="0"/>
              </a:rPr>
              <a:t>Совесть спряталась от нас – </a:t>
            </a:r>
            <a:br>
              <a:rPr lang="ru-RU" sz="2200" b="1" dirty="0">
                <a:solidFill>
                  <a:srgbClr val="00B0F0"/>
                </a:solidFill>
                <a:latin typeface="Times New Roman" pitchFamily="18" charset="0"/>
                <a:cs typeface="Times New Roman" pitchFamily="18" charset="0"/>
              </a:rPr>
            </a:br>
            <a:r>
              <a:rPr lang="ru-RU" sz="2200" b="1" dirty="0">
                <a:solidFill>
                  <a:srgbClr val="00B0F0"/>
                </a:solidFill>
                <a:latin typeface="Times New Roman" pitchFamily="18" charset="0"/>
                <a:cs typeface="Times New Roman" pitchFamily="18" charset="0"/>
              </a:rPr>
              <a:t>Заглушили совесть водкой, </a:t>
            </a:r>
            <a:br>
              <a:rPr lang="ru-RU" sz="2200" b="1" dirty="0">
                <a:solidFill>
                  <a:srgbClr val="00B0F0"/>
                </a:solidFill>
                <a:latin typeface="Times New Roman" pitchFamily="18" charset="0"/>
                <a:cs typeface="Times New Roman" pitchFamily="18" charset="0"/>
              </a:rPr>
            </a:br>
            <a:r>
              <a:rPr lang="ru-RU" sz="2200" b="1" dirty="0">
                <a:solidFill>
                  <a:srgbClr val="00B0F0"/>
                </a:solidFill>
                <a:latin typeface="Times New Roman" pitchFamily="18" charset="0"/>
                <a:cs typeface="Times New Roman" pitchFamily="18" charset="0"/>
              </a:rPr>
              <a:t>И не слышен Божий глас, </a:t>
            </a:r>
            <a:br>
              <a:rPr lang="ru-RU" sz="2200" b="1" dirty="0">
                <a:solidFill>
                  <a:srgbClr val="00B0F0"/>
                </a:solidFill>
                <a:latin typeface="Times New Roman" pitchFamily="18" charset="0"/>
                <a:cs typeface="Times New Roman" pitchFamily="18" charset="0"/>
              </a:rPr>
            </a:br>
            <a:r>
              <a:rPr lang="ru-RU" sz="2200" b="1" dirty="0">
                <a:solidFill>
                  <a:srgbClr val="00B0F0"/>
                </a:solidFill>
                <a:latin typeface="Times New Roman" pitchFamily="18" charset="0"/>
                <a:cs typeface="Times New Roman" pitchFamily="18" charset="0"/>
              </a:rPr>
              <a:t>Закусить бы лишь селедкой.</a:t>
            </a:r>
            <a:br>
              <a:rPr lang="ru-RU" sz="2200" b="1" dirty="0">
                <a:solidFill>
                  <a:srgbClr val="00B0F0"/>
                </a:solidFill>
                <a:latin typeface="Times New Roman" pitchFamily="18" charset="0"/>
                <a:cs typeface="Times New Roman" pitchFamily="18" charset="0"/>
              </a:rPr>
            </a:br>
            <a:endParaRPr lang="ru-RU" sz="2200" b="1" dirty="0">
              <a:solidFill>
                <a:srgbClr val="00B0F0"/>
              </a:solidFill>
              <a:latin typeface="Times New Roman" pitchFamily="18" charset="0"/>
              <a:cs typeface="Times New Roman" pitchFamily="18" charset="0"/>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85548" y="4439019"/>
            <a:ext cx="1794564" cy="2399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394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84"/>
            <a:ext cx="8229600" cy="6768752"/>
          </a:xfrm>
        </p:spPr>
        <p:txBody>
          <a:bodyPr>
            <a:normAutofit fontScale="90000"/>
          </a:bodyPr>
          <a:lstStyle/>
          <a:p>
            <a:r>
              <a:rPr lang="ru-RU" sz="1600" b="1" smtClean="0">
                <a:solidFill>
                  <a:srgbClr val="00B0F0"/>
                </a:solidFill>
                <a:latin typeface="Times New Roman" pitchFamily="18" charset="0"/>
                <a:cs typeface="Times New Roman" pitchFamily="18" charset="0"/>
              </a:rPr>
              <a:t>Высоцкий В.С.</a:t>
            </a:r>
            <a:br>
              <a:rPr lang="ru-RU" sz="1600" b="1"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Скажи еще спасибо, что живой </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Подумаешь – с женой не очень ладно. </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Подумаешь – неважно с головой. </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Подумаешь – ограбили в парадном. </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Скажи еще спасибо, что живой. </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Ну что ж такого – мучает саркома. </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Ну что ж такого – начался запой. </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Ну что ж такого – выгнали из дома. </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Скажи еще спасибо, что живой. </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Плевать – партнер по покеру дал дуба. </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Плевать, что снится ночью домовой. </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Плевать – соседи выбили два зуба. </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Скажи еще спасибо, что живой. </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Да ладно – ну, уснул вчера в опилках. </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Да ладно – в челюсть врезали ногой. </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Да ладно – потащили на носилках. </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Скажи еще спасибо, что живой. </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Да, правда – тот, кто хочет, тот и может. </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Да, правда – сам виновен, бог со мной! </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Да, правда. Но одно меня тревожит – </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Кому сказать спасибо, что живой? </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1969 год</a:t>
            </a:r>
            <a:r>
              <a:rPr lang="ru-RU" sz="1800" dirty="0" smtClean="0"/>
              <a:t/>
            </a:r>
            <a:br>
              <a:rPr lang="ru-RU" sz="1800" dirty="0" smtClean="0"/>
            </a:br>
            <a:endParaRPr lang="ru-RU" sz="1800" dirty="0"/>
          </a:p>
        </p:txBody>
      </p:sp>
      <p:sp>
        <p:nvSpPr>
          <p:cNvPr id="3" name="Объект 2"/>
          <p:cNvSpPr>
            <a:spLocks noGrp="1"/>
          </p:cNvSpPr>
          <p:nvPr>
            <p:ph idx="1"/>
          </p:nvPr>
        </p:nvSpPr>
        <p:spPr>
          <a:xfrm>
            <a:off x="457200" y="6812280"/>
            <a:ext cx="8229600" cy="45719"/>
          </a:xfrm>
        </p:spPr>
        <p:txBody>
          <a:bodyPr>
            <a:normAutofit fontScale="25000" lnSpcReduction="20000"/>
          </a:bodyPr>
          <a:lstStyle/>
          <a:p>
            <a:endParaRPr lang="ru-RU" dirty="0"/>
          </a:p>
        </p:txBody>
      </p:sp>
    </p:spTree>
    <p:extLst>
      <p:ext uri="{BB962C8B-B14F-4D97-AF65-F5344CB8AC3E}">
        <p14:creationId xmlns:p14="http://schemas.microsoft.com/office/powerpoint/2010/main" val="1950347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856984" cy="4725144"/>
          </a:xfrm>
        </p:spPr>
        <p:txBody>
          <a:bodyPr>
            <a:normAutofit fontScale="90000"/>
          </a:bodyPr>
          <a:lstStyle/>
          <a:p>
            <a:pPr algn="l"/>
            <a:r>
              <a:rPr lang="ru-RU" sz="2000" dirty="0" smtClean="0"/>
              <a:t/>
            </a:r>
            <a:br>
              <a:rPr lang="ru-RU" sz="2000" dirty="0" smtClean="0"/>
            </a:br>
            <a:r>
              <a:rPr lang="ru-RU" sz="2700" b="1" dirty="0" smtClean="0">
                <a:solidFill>
                  <a:srgbClr val="00B0F0"/>
                </a:solidFill>
                <a:latin typeface="Times New Roman" pitchFamily="18" charset="0"/>
                <a:cs typeface="Times New Roman" pitchFamily="18" charset="0"/>
              </a:rPr>
              <a:t>Абрамов Николай Борисович (2 ноября 1958 года – 18 января 2001 года) – русский поэт.</a:t>
            </a:r>
            <a:r>
              <a:rPr lang="ru-RU" sz="2700" b="1" dirty="0">
                <a:solidFill>
                  <a:srgbClr val="00B0F0"/>
                </a:solidFill>
                <a:latin typeface="Times New Roman" pitchFamily="18" charset="0"/>
                <a:cs typeface="Times New Roman" pitchFamily="18" charset="0"/>
              </a:rPr>
              <a:t/>
            </a:r>
            <a:br>
              <a:rPr lang="ru-RU" sz="2700" b="1" dirty="0">
                <a:solidFill>
                  <a:srgbClr val="00B0F0"/>
                </a:solidFill>
                <a:latin typeface="Times New Roman" pitchFamily="18" charset="0"/>
                <a:cs typeface="Times New Roman" pitchFamily="18" charset="0"/>
              </a:rPr>
            </a:br>
            <a:r>
              <a:rPr lang="ru-RU" sz="2000" b="1" dirty="0">
                <a:solidFill>
                  <a:srgbClr val="00B0F0"/>
                </a:solidFill>
                <a:latin typeface="Times New Roman" pitchFamily="18" charset="0"/>
                <a:cs typeface="Times New Roman" pitchFamily="18" charset="0"/>
              </a:rPr>
              <a:t/>
            </a:r>
            <a:br>
              <a:rPr lang="ru-RU" sz="2000" b="1" dirty="0">
                <a:solidFill>
                  <a:srgbClr val="00B0F0"/>
                </a:solidFill>
                <a:latin typeface="Times New Roman" pitchFamily="18" charset="0"/>
                <a:cs typeface="Times New Roman" pitchFamily="18" charset="0"/>
              </a:rPr>
            </a:br>
            <a:r>
              <a:rPr lang="ru-RU" sz="2000" b="1" dirty="0" smtClean="0">
                <a:solidFill>
                  <a:srgbClr val="00B0F0"/>
                </a:solidFill>
                <a:latin typeface="Times New Roman" pitchFamily="18" charset="0"/>
                <a:cs typeface="Times New Roman" pitchFamily="18" charset="0"/>
              </a:rPr>
              <a:t>Глушил я «горькую» гранеными стаканами.</a:t>
            </a:r>
            <a:br>
              <a:rPr lang="ru-RU" sz="2000" b="1" dirty="0" smtClean="0">
                <a:solidFill>
                  <a:srgbClr val="00B0F0"/>
                </a:solidFill>
                <a:latin typeface="Times New Roman" pitchFamily="18" charset="0"/>
                <a:cs typeface="Times New Roman" pitchFamily="18" charset="0"/>
              </a:rPr>
            </a:br>
            <a:r>
              <a:rPr lang="ru-RU" sz="2000" b="1" dirty="0" smtClean="0">
                <a:solidFill>
                  <a:srgbClr val="00B0F0"/>
                </a:solidFill>
                <a:latin typeface="Times New Roman" pitchFamily="18" charset="0"/>
                <a:cs typeface="Times New Roman" pitchFamily="18" charset="0"/>
              </a:rPr>
              <a:t>Жизнь укорачивал различными дурманами.</a:t>
            </a:r>
            <a:br>
              <a:rPr lang="ru-RU" sz="2000" b="1" dirty="0" smtClean="0">
                <a:solidFill>
                  <a:srgbClr val="00B0F0"/>
                </a:solidFill>
                <a:latin typeface="Times New Roman" pitchFamily="18" charset="0"/>
                <a:cs typeface="Times New Roman" pitchFamily="18" charset="0"/>
              </a:rPr>
            </a:br>
            <a:r>
              <a:rPr lang="ru-RU" sz="2000" b="1" dirty="0" smtClean="0">
                <a:solidFill>
                  <a:srgbClr val="00B0F0"/>
                </a:solidFill>
                <a:latin typeface="Times New Roman" pitchFamily="18" charset="0"/>
                <a:cs typeface="Times New Roman" pitchFamily="18" charset="0"/>
              </a:rPr>
              <a:t>Но с некоторых пор я стал совсем не тот,</a:t>
            </a:r>
            <a:br>
              <a:rPr lang="ru-RU" sz="2000" b="1" dirty="0" smtClean="0">
                <a:solidFill>
                  <a:srgbClr val="00B0F0"/>
                </a:solidFill>
                <a:latin typeface="Times New Roman" pitchFamily="18" charset="0"/>
                <a:cs typeface="Times New Roman" pitchFamily="18" charset="0"/>
              </a:rPr>
            </a:br>
            <a:r>
              <a:rPr lang="ru-RU" sz="2000" b="1" dirty="0" smtClean="0">
                <a:solidFill>
                  <a:srgbClr val="00B0F0"/>
                </a:solidFill>
                <a:latin typeface="Times New Roman" pitchFamily="18" charset="0"/>
                <a:cs typeface="Times New Roman" pitchFamily="18" charset="0"/>
              </a:rPr>
              <a:t>В моих мозгах произошел переворот.</a:t>
            </a:r>
            <a:br>
              <a:rPr lang="ru-RU" sz="2000" b="1" dirty="0" smtClean="0">
                <a:solidFill>
                  <a:srgbClr val="00B0F0"/>
                </a:solidFill>
                <a:latin typeface="Times New Roman" pitchFamily="18" charset="0"/>
                <a:cs typeface="Times New Roman" pitchFamily="18" charset="0"/>
              </a:rPr>
            </a:br>
            <a:r>
              <a:rPr lang="ru-RU" sz="2000" b="1" dirty="0" smtClean="0">
                <a:solidFill>
                  <a:srgbClr val="00B0F0"/>
                </a:solidFill>
                <a:latin typeface="Times New Roman" pitchFamily="18" charset="0"/>
                <a:cs typeface="Times New Roman" pitchFamily="18" charset="0"/>
              </a:rPr>
              <a:t>Уверенно толкал себя к могиле я,</a:t>
            </a:r>
            <a:br>
              <a:rPr lang="ru-RU" sz="2000" b="1" dirty="0" smtClean="0">
                <a:solidFill>
                  <a:srgbClr val="00B0F0"/>
                </a:solidFill>
                <a:latin typeface="Times New Roman" pitchFamily="18" charset="0"/>
                <a:cs typeface="Times New Roman" pitchFamily="18" charset="0"/>
              </a:rPr>
            </a:br>
            <a:r>
              <a:rPr lang="ru-RU" sz="2000" b="1" dirty="0" smtClean="0">
                <a:solidFill>
                  <a:srgbClr val="00B0F0"/>
                </a:solidFill>
                <a:latin typeface="Times New Roman" pitchFamily="18" charset="0"/>
                <a:cs typeface="Times New Roman" pitchFamily="18" charset="0"/>
              </a:rPr>
              <a:t>Захлебываясь в сивушном изобилии.</a:t>
            </a:r>
            <a:br>
              <a:rPr lang="ru-RU" sz="2000" b="1" dirty="0" smtClean="0">
                <a:solidFill>
                  <a:srgbClr val="00B0F0"/>
                </a:solidFill>
                <a:latin typeface="Times New Roman" pitchFamily="18" charset="0"/>
                <a:cs typeface="Times New Roman" pitchFamily="18" charset="0"/>
              </a:rPr>
            </a:br>
            <a:r>
              <a:rPr lang="ru-RU" sz="2000" b="1" dirty="0" smtClean="0">
                <a:solidFill>
                  <a:srgbClr val="00B0F0"/>
                </a:solidFill>
                <a:latin typeface="Times New Roman" pitchFamily="18" charset="0"/>
                <a:cs typeface="Times New Roman" pitchFamily="18" charset="0"/>
              </a:rPr>
              <a:t>Я с жизнью не дружил, семьей не дорожил,</a:t>
            </a:r>
            <a:br>
              <a:rPr lang="ru-RU" sz="2000" b="1" dirty="0" smtClean="0">
                <a:solidFill>
                  <a:srgbClr val="00B0F0"/>
                </a:solidFill>
                <a:latin typeface="Times New Roman" pitchFamily="18" charset="0"/>
                <a:cs typeface="Times New Roman" pitchFamily="18" charset="0"/>
              </a:rPr>
            </a:br>
            <a:r>
              <a:rPr lang="ru-RU" sz="2000" b="1" dirty="0" smtClean="0">
                <a:solidFill>
                  <a:srgbClr val="00B0F0"/>
                </a:solidFill>
                <a:latin typeface="Times New Roman" pitchFamily="18" charset="0"/>
                <a:cs typeface="Times New Roman" pitchFamily="18" charset="0"/>
              </a:rPr>
              <a:t>Чуть руки на себя не наложил.</a:t>
            </a:r>
            <a:br>
              <a:rPr lang="ru-RU" sz="2000" b="1" dirty="0" smtClean="0">
                <a:solidFill>
                  <a:srgbClr val="00B0F0"/>
                </a:solidFill>
                <a:latin typeface="Times New Roman" pitchFamily="18" charset="0"/>
                <a:cs typeface="Times New Roman" pitchFamily="18" charset="0"/>
              </a:rPr>
            </a:br>
            <a:r>
              <a:rPr lang="ru-RU" sz="2000" b="1" dirty="0" smtClean="0">
                <a:solidFill>
                  <a:srgbClr val="00B0F0"/>
                </a:solidFill>
                <a:latin typeface="Times New Roman" pitchFamily="18" charset="0"/>
                <a:cs typeface="Times New Roman" pitchFamily="18" charset="0"/>
              </a:rPr>
              <a:t>Но приобщившись к трезвости сознательно,</a:t>
            </a:r>
            <a:br>
              <a:rPr lang="ru-RU" sz="2000" b="1" dirty="0" smtClean="0">
                <a:solidFill>
                  <a:srgbClr val="00B0F0"/>
                </a:solidFill>
                <a:latin typeface="Times New Roman" pitchFamily="18" charset="0"/>
                <a:cs typeface="Times New Roman" pitchFamily="18" charset="0"/>
              </a:rPr>
            </a:br>
            <a:r>
              <a:rPr lang="ru-RU" sz="2000" b="1" dirty="0" smtClean="0">
                <a:solidFill>
                  <a:srgbClr val="00B0F0"/>
                </a:solidFill>
                <a:latin typeface="Times New Roman" pitchFamily="18" charset="0"/>
                <a:cs typeface="Times New Roman" pitchFamily="18" charset="0"/>
              </a:rPr>
              <a:t>Я с зельем порываю окончательно.</a:t>
            </a:r>
            <a:br>
              <a:rPr lang="ru-RU" sz="2000" b="1" dirty="0" smtClean="0">
                <a:solidFill>
                  <a:srgbClr val="00B0F0"/>
                </a:solidFill>
                <a:latin typeface="Times New Roman" pitchFamily="18" charset="0"/>
                <a:cs typeface="Times New Roman" pitchFamily="18" charset="0"/>
              </a:rPr>
            </a:br>
            <a:r>
              <a:rPr lang="ru-RU" sz="2000" b="1" dirty="0" smtClean="0">
                <a:solidFill>
                  <a:srgbClr val="00B0F0"/>
                </a:solidFill>
                <a:latin typeface="Times New Roman" pitchFamily="18" charset="0"/>
                <a:cs typeface="Times New Roman" pitchFamily="18" charset="0"/>
              </a:rPr>
              <a:t>Да здравствует Шичко!</a:t>
            </a:r>
            <a:br>
              <a:rPr lang="ru-RU" sz="2000" b="1" dirty="0" smtClean="0">
                <a:solidFill>
                  <a:srgbClr val="00B0F0"/>
                </a:solidFill>
                <a:latin typeface="Times New Roman" pitchFamily="18" charset="0"/>
                <a:cs typeface="Times New Roman" pitchFamily="18" charset="0"/>
              </a:rPr>
            </a:br>
            <a:r>
              <a:rPr lang="ru-RU" sz="2000" b="1" dirty="0" smtClean="0">
                <a:solidFill>
                  <a:srgbClr val="00B0F0"/>
                </a:solidFill>
                <a:latin typeface="Times New Roman" pitchFamily="18" charset="0"/>
                <a:cs typeface="Times New Roman" pitchFamily="18" charset="0"/>
              </a:rPr>
              <a:t>Мы все до одного</a:t>
            </a:r>
            <a:br>
              <a:rPr lang="ru-RU" sz="2000" b="1" dirty="0" smtClean="0">
                <a:solidFill>
                  <a:srgbClr val="00B0F0"/>
                </a:solidFill>
                <a:latin typeface="Times New Roman" pitchFamily="18" charset="0"/>
                <a:cs typeface="Times New Roman" pitchFamily="18" charset="0"/>
              </a:rPr>
            </a:br>
            <a:r>
              <a:rPr lang="ru-RU" sz="2000" b="1" dirty="0" smtClean="0">
                <a:solidFill>
                  <a:srgbClr val="00B0F0"/>
                </a:solidFill>
                <a:latin typeface="Times New Roman" pitchFamily="18" charset="0"/>
                <a:cs typeface="Times New Roman" pitchFamily="18" charset="0"/>
              </a:rPr>
              <a:t>Должны, друзья, молиться за него!</a:t>
            </a:r>
            <a:br>
              <a:rPr lang="ru-RU" sz="2000" b="1" dirty="0" smtClean="0">
                <a:solidFill>
                  <a:srgbClr val="00B0F0"/>
                </a:solidFill>
                <a:latin typeface="Times New Roman" pitchFamily="18" charset="0"/>
                <a:cs typeface="Times New Roman" pitchFamily="18" charset="0"/>
              </a:rPr>
            </a:br>
            <a:endParaRPr lang="ru-RU" sz="2000" b="1" dirty="0">
              <a:solidFill>
                <a:srgbClr val="00B0F0"/>
              </a:solidFill>
              <a:latin typeface="Times New Roman" pitchFamily="18" charset="0"/>
              <a:cs typeface="Times New Roman" pitchFamily="18" charset="0"/>
            </a:endParaRPr>
          </a:p>
        </p:txBody>
      </p:sp>
      <p:pic>
        <p:nvPicPr>
          <p:cNvPr id="410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12268" y="4754139"/>
            <a:ext cx="1451820" cy="205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370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453336"/>
          </a:xfrm>
        </p:spPr>
        <p:txBody>
          <a:bodyPr>
            <a:noAutofit/>
          </a:bodyPr>
          <a:lstStyle/>
          <a:p>
            <a:pPr algn="l"/>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solidFill>
                  <a:srgbClr val="00B0F0"/>
                </a:solidFill>
                <a:latin typeface="Times New Roman" pitchFamily="18" charset="0"/>
                <a:cs typeface="Times New Roman" pitchFamily="18" charset="0"/>
              </a:rPr>
              <a:t>Абрамов Николай Борисович</a:t>
            </a:r>
            <a:r>
              <a:rPr lang="ru-RU" sz="3200" b="1" dirty="0">
                <a:solidFill>
                  <a:srgbClr val="00B0F0"/>
                </a:solidFill>
                <a:latin typeface="Times New Roman" pitchFamily="18" charset="0"/>
                <a:cs typeface="Times New Roman" pitchFamily="18" charset="0"/>
              </a:rPr>
              <a:t/>
            </a:r>
            <a:br>
              <a:rPr lang="ru-RU" sz="3200" b="1" dirty="0">
                <a:solidFill>
                  <a:srgbClr val="00B0F0"/>
                </a:solidFill>
                <a:latin typeface="Times New Roman" pitchFamily="18" charset="0"/>
                <a:cs typeface="Times New Roman" pitchFamily="18" charset="0"/>
              </a:rPr>
            </a:br>
            <a:r>
              <a:rPr lang="ru-RU" sz="3200" b="1" dirty="0" smtClean="0">
                <a:solidFill>
                  <a:srgbClr val="00B0F0"/>
                </a:solidFill>
                <a:latin typeface="Times New Roman" pitchFamily="18" charset="0"/>
                <a:cs typeface="Times New Roman" pitchFamily="18" charset="0"/>
              </a:rPr>
              <a:t/>
            </a:r>
            <a:br>
              <a:rPr lang="ru-RU" sz="3200" b="1" dirty="0" smtClean="0">
                <a:solidFill>
                  <a:srgbClr val="00B0F0"/>
                </a:solidFill>
                <a:latin typeface="Times New Roman" pitchFamily="18" charset="0"/>
                <a:cs typeface="Times New Roman" pitchFamily="18" charset="0"/>
              </a:rPr>
            </a:br>
            <a:r>
              <a:rPr lang="ru-RU" sz="3200" b="1" dirty="0" smtClean="0">
                <a:solidFill>
                  <a:srgbClr val="00B0F0"/>
                </a:solidFill>
                <a:latin typeface="Times New Roman" pitchFamily="18" charset="0"/>
                <a:cs typeface="Times New Roman" pitchFamily="18" charset="0"/>
              </a:rPr>
              <a:t>Я стал ненасытен, мне жизнь не забава.</a:t>
            </a:r>
            <a:br>
              <a:rPr lang="ru-RU" sz="3200" b="1" dirty="0" smtClean="0">
                <a:solidFill>
                  <a:srgbClr val="00B0F0"/>
                </a:solidFill>
                <a:latin typeface="Times New Roman" pitchFamily="18" charset="0"/>
                <a:cs typeface="Times New Roman" pitchFamily="18" charset="0"/>
              </a:rPr>
            </a:br>
            <a:r>
              <a:rPr lang="ru-RU" sz="3200" b="1" dirty="0" smtClean="0">
                <a:solidFill>
                  <a:srgbClr val="00B0F0"/>
                </a:solidFill>
                <a:latin typeface="Times New Roman" pitchFamily="18" charset="0"/>
                <a:cs typeface="Times New Roman" pitchFamily="18" charset="0"/>
              </a:rPr>
              <a:t>Жду новых открытий и новых дорог.</a:t>
            </a:r>
            <a:br>
              <a:rPr lang="ru-RU" sz="3200" b="1" dirty="0" smtClean="0">
                <a:solidFill>
                  <a:srgbClr val="00B0F0"/>
                </a:solidFill>
                <a:latin typeface="Times New Roman" pitchFamily="18" charset="0"/>
                <a:cs typeface="Times New Roman" pitchFamily="18" charset="0"/>
              </a:rPr>
            </a:br>
            <a:r>
              <a:rPr lang="ru-RU" sz="3200" b="1" dirty="0" smtClean="0">
                <a:solidFill>
                  <a:srgbClr val="00B0F0"/>
                </a:solidFill>
                <a:latin typeface="Times New Roman" pitchFamily="18" charset="0"/>
                <a:cs typeface="Times New Roman" pitchFamily="18" charset="0"/>
              </a:rPr>
              <a:t>Меня не смогла уничтожить отрава.</a:t>
            </a:r>
            <a:br>
              <a:rPr lang="ru-RU" sz="3200" b="1" dirty="0" smtClean="0">
                <a:solidFill>
                  <a:srgbClr val="00B0F0"/>
                </a:solidFill>
                <a:latin typeface="Times New Roman" pitchFamily="18" charset="0"/>
                <a:cs typeface="Times New Roman" pitchFamily="18" charset="0"/>
              </a:rPr>
            </a:br>
            <a:r>
              <a:rPr lang="ru-RU" sz="3200" b="1" dirty="0" smtClean="0">
                <a:solidFill>
                  <a:srgbClr val="00B0F0"/>
                </a:solidFill>
                <a:latin typeface="Times New Roman" pitchFamily="18" charset="0"/>
                <a:cs typeface="Times New Roman" pitchFamily="18" charset="0"/>
              </a:rPr>
              <a:t>Я вновь возродился! Я выжил! Я смог!</a:t>
            </a:r>
            <a:br>
              <a:rPr lang="ru-RU" sz="3200" b="1" dirty="0" smtClean="0">
                <a:solidFill>
                  <a:srgbClr val="00B0F0"/>
                </a:solidFill>
                <a:latin typeface="Times New Roman" pitchFamily="18" charset="0"/>
                <a:cs typeface="Times New Roman" pitchFamily="18" charset="0"/>
              </a:rPr>
            </a:br>
            <a:endParaRPr lang="ru-RU" sz="3200" b="1" dirty="0">
              <a:solidFill>
                <a:srgbClr val="00B0F0"/>
              </a:solidFill>
              <a:latin typeface="Times New Roman" pitchFamily="18" charset="0"/>
              <a:cs typeface="Times New Roman" pitchFamily="18" charset="0"/>
            </a:endParaRPr>
          </a:p>
        </p:txBody>
      </p:sp>
      <p:sp>
        <p:nvSpPr>
          <p:cNvPr id="3" name="Объект 2"/>
          <p:cNvSpPr>
            <a:spLocks noGrp="1"/>
          </p:cNvSpPr>
          <p:nvPr>
            <p:ph idx="1"/>
          </p:nvPr>
        </p:nvSpPr>
        <p:spPr>
          <a:xfrm>
            <a:off x="457200" y="6669360"/>
            <a:ext cx="8229600" cy="72008"/>
          </a:xfrm>
        </p:spPr>
        <p:txBody>
          <a:bodyPr>
            <a:normAutofit fontScale="25000" lnSpcReduction="20000"/>
          </a:bodyPr>
          <a:lstStyle/>
          <a:p>
            <a:endParaRPr lang="ru-RU" dirty="0"/>
          </a:p>
        </p:txBody>
      </p:sp>
    </p:spTree>
    <p:extLst>
      <p:ext uri="{BB962C8B-B14F-4D97-AF65-F5344CB8AC3E}">
        <p14:creationId xmlns:p14="http://schemas.microsoft.com/office/powerpoint/2010/main" val="4034575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988840"/>
          </a:xfrm>
        </p:spPr>
        <p:txBody>
          <a:bodyPr>
            <a:normAutofit fontScale="90000"/>
          </a:bodyPr>
          <a:lstStyle/>
          <a:p>
            <a:r>
              <a:rPr lang="ru-RU" sz="3200" b="1" dirty="0" smtClean="0">
                <a:solidFill>
                  <a:srgbClr val="00B0F0"/>
                </a:solidFill>
                <a:latin typeface="Times New Roman" pitchFamily="18" charset="0"/>
                <a:cs typeface="Times New Roman" pitchFamily="18" charset="0"/>
              </a:rPr>
              <a:t>Адрианов Леонид Борисович (р. 1 мая 1941 года) – российский поэт, член Союза писателей России.</a:t>
            </a:r>
            <a:br>
              <a:rPr lang="ru-RU" sz="3200" b="1" dirty="0" smtClean="0">
                <a:solidFill>
                  <a:srgbClr val="00B0F0"/>
                </a:solidFill>
                <a:latin typeface="Times New Roman" pitchFamily="18" charset="0"/>
                <a:cs typeface="Times New Roman" pitchFamily="18" charset="0"/>
              </a:rPr>
            </a:br>
            <a:endParaRPr lang="ru-RU" sz="3200" b="1" dirty="0">
              <a:solidFill>
                <a:srgbClr val="00B0F0"/>
              </a:solidFill>
              <a:latin typeface="Times New Roman" pitchFamily="18" charset="0"/>
              <a:cs typeface="Times New Roman" pitchFamily="18" charset="0"/>
            </a:endParaRPr>
          </a:p>
        </p:txBody>
      </p:sp>
      <p:sp>
        <p:nvSpPr>
          <p:cNvPr id="3" name="Объект 2"/>
          <p:cNvSpPr>
            <a:spLocks noGrp="1"/>
          </p:cNvSpPr>
          <p:nvPr>
            <p:ph idx="1"/>
          </p:nvPr>
        </p:nvSpPr>
        <p:spPr>
          <a:xfrm>
            <a:off x="457200" y="2060848"/>
            <a:ext cx="8229600" cy="4797152"/>
          </a:xfrm>
        </p:spPr>
        <p:txBody>
          <a:bodyPr>
            <a:normAutofit/>
          </a:bodyPr>
          <a:lstStyle/>
          <a:p>
            <a:r>
              <a:rPr lang="ru-RU" sz="2000" b="1" dirty="0" smtClean="0">
                <a:solidFill>
                  <a:srgbClr val="00B0F0"/>
                </a:solidFill>
                <a:latin typeface="Times New Roman" pitchFamily="18" charset="0"/>
                <a:cs typeface="Times New Roman" pitchFamily="18" charset="0"/>
              </a:rPr>
              <a:t>Маковский Владимир «Не пущу» (1892 год)</a:t>
            </a:r>
            <a:endParaRPr lang="ru-RU" sz="2000" b="1" dirty="0">
              <a:solidFill>
                <a:srgbClr val="00B0F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394542"/>
            <a:ext cx="5578137" cy="427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8080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3960440"/>
          </a:xfrm>
        </p:spPr>
        <p:txBody>
          <a:bodyPr>
            <a:normAutofit fontScale="90000"/>
          </a:bodyPr>
          <a:lstStyle/>
          <a:p>
            <a:pPr algn="l"/>
            <a:r>
              <a:rPr lang="ru-RU" sz="2800" dirty="0" smtClean="0"/>
              <a:t/>
            </a:r>
            <a:br>
              <a:rPr lang="ru-RU" sz="2800" dirty="0" smtClean="0"/>
            </a:br>
            <a:r>
              <a:rPr lang="ru-RU" sz="2800" dirty="0"/>
              <a:t/>
            </a:r>
            <a:br>
              <a:rPr lang="ru-RU" sz="2800" dirty="0"/>
            </a:br>
            <a:r>
              <a:rPr lang="ru-RU" sz="2800" b="1" dirty="0" smtClean="0">
                <a:solidFill>
                  <a:srgbClr val="00B0F0"/>
                </a:solidFill>
                <a:latin typeface="Times New Roman" pitchFamily="18" charset="0"/>
                <a:cs typeface="Times New Roman" pitchFamily="18" charset="0"/>
              </a:rPr>
              <a:t>Адрианов Леонид Борисович</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Последнее принёс – а тут жена распятьем,</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И девочка глядит на пьяного отца.</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Душа горит огнём и вырваться проклятьем</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Грозит, но он пойдёт до самого конца!</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Жену и кулаком конечно можно съездить –</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Не преграждай пути! Я муж тебе иль кто?</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Вот только дочкин взор мешает куролесить</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И не даёт снести последнее пальто.</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Жена, слышь, - не пущу! – в дверях шинка глаголет.</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В туманной голове вскипает ярость зла.</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Она ему – </a:t>
            </a:r>
            <a:r>
              <a:rPr lang="ru-RU" sz="1600" b="1" dirty="0" err="1" smtClean="0">
                <a:solidFill>
                  <a:srgbClr val="00B0F0"/>
                </a:solidFill>
                <a:latin typeface="Times New Roman" pitchFamily="18" charset="0"/>
                <a:cs typeface="Times New Roman" pitchFamily="18" charset="0"/>
              </a:rPr>
              <a:t>окстись</a:t>
            </a:r>
            <a:r>
              <a:rPr lang="ru-RU" sz="1600" b="1" dirty="0" smtClean="0">
                <a:solidFill>
                  <a:srgbClr val="00B0F0"/>
                </a:solidFill>
                <a:latin typeface="Times New Roman" pitchFamily="18" charset="0"/>
                <a:cs typeface="Times New Roman" pitchFamily="18" charset="0"/>
              </a:rPr>
              <a:t>! Ты пропил всё! Доколе?</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Ребёнка пожалей – две ночи не спала!</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Дом пуст – шаром кати – ни крошки нету хлеба!</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Пивная - бездны ад – всё в мире поглотит.</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Христом тебя прошу – побойся гнева неба!</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a:t>
            </a:r>
            <a:br>
              <a:rPr lang="ru-RU" sz="1600" b="1" dirty="0" smtClean="0">
                <a:solidFill>
                  <a:srgbClr val="00B0F0"/>
                </a:solidFill>
                <a:latin typeface="Times New Roman" pitchFamily="18" charset="0"/>
                <a:cs typeface="Times New Roman" pitchFamily="18" charset="0"/>
              </a:rPr>
            </a:br>
            <a:r>
              <a:rPr lang="ru-RU" sz="1600" b="1" dirty="0" smtClean="0">
                <a:solidFill>
                  <a:srgbClr val="00B0F0"/>
                </a:solidFill>
                <a:latin typeface="Times New Roman" pitchFamily="18" charset="0"/>
                <a:cs typeface="Times New Roman" pitchFamily="18" charset="0"/>
              </a:rPr>
              <a:t>И тут он нож достал – зарежу! Пропусти!          (2 марта 2011 года)</a:t>
            </a:r>
            <a:br>
              <a:rPr lang="ru-RU" sz="1600" b="1" dirty="0" smtClean="0">
                <a:solidFill>
                  <a:srgbClr val="00B0F0"/>
                </a:solidFill>
                <a:latin typeface="Times New Roman" pitchFamily="18" charset="0"/>
                <a:cs typeface="Times New Roman" pitchFamily="18" charset="0"/>
              </a:rPr>
            </a:br>
            <a:r>
              <a:rPr lang="ru-RU" sz="2800" dirty="0" smtClean="0"/>
              <a:t/>
            </a:r>
            <a:br>
              <a:rPr lang="ru-RU" sz="2800" dirty="0" smtClean="0"/>
            </a:br>
            <a:r>
              <a:rPr lang="ru-RU" sz="2800" dirty="0" smtClean="0"/>
              <a:t> </a:t>
            </a:r>
            <a:endParaRPr lang="ru-RU" sz="2800" dirty="0"/>
          </a:p>
        </p:txBody>
      </p:sp>
      <p:pic>
        <p:nvPicPr>
          <p:cNvPr id="4" name="Объект 3" descr="ÐÐµÐ¾Ð½Ð¸Ð´ ÐÐ´ÑÐ¸Ð°Ð½Ð¾Ð²"/>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93206" y="4149725"/>
            <a:ext cx="2157588" cy="2592388"/>
          </a:xfrm>
          <a:prstGeom prst="rect">
            <a:avLst/>
          </a:prstGeom>
          <a:noFill/>
          <a:ln>
            <a:noFill/>
          </a:ln>
        </p:spPr>
      </p:pic>
    </p:spTree>
    <p:extLst>
      <p:ext uri="{BB962C8B-B14F-4D97-AF65-F5344CB8AC3E}">
        <p14:creationId xmlns:p14="http://schemas.microsoft.com/office/powerpoint/2010/main" val="176899777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797</Words>
  <Application>Microsoft Office PowerPoint</Application>
  <PresentationFormat>Экран (4:3)</PresentationFormat>
  <Paragraphs>59</Paragraphs>
  <Slides>44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Тема Office</vt:lpstr>
      <vt:lpstr>Истинное наслаждение идет изнутри</vt:lpstr>
      <vt:lpstr>В трехтомнике стихотворений, посвященных наболевшей алкогольно-табачно-наркотической проблеме, подготовленного к печати, помещены стихотворения не только известных мировых поэтических классиков, но и пронзительные стихи наших современников. Читатель здесь найдет известные стихи Демьяна Бедного, Сергея Викулова, Андрея Вознесенского, Владимира Высоцкого, Николая Гумилева, Гавриила Державина, Евгения Евтушенко, Сергея Есенина, Игоря Кобзева, Владимира Маяковского, Николая Некрасова, Роберта Рождественского и других. В сборниках также опубликованы стихи и наших современников: Николая Абрамова из Череповца, Сергея Аникина из Красноярска, Игоря Биндюкова из С.-Петербурга, Николая Дегтярева из Белогорска Амурской области, Николая Зиновьева из Краснодарского края, Бориса Кардаша из Томска, Михаила Козловского из Оренбурга, Павла Кряжевского из Саратовской области, Юрия Ливина из Москвы, Леонида Молокова из Шадринска, Николая Нечволода из Иркутска, Юрия Спиридонова из Киева, Юрия Увакина из Казани и других.</vt:lpstr>
      <vt:lpstr>Сергей Александрович Есенин (21 сентября (3 октября) 1895, Константиново, Кузьминская волость, Рязанский уезд, Рязанская губерния — 28 декабря 1925, Ленинград[5], СССР) — великий русский поэт</vt:lpstr>
      <vt:lpstr>Владимир Семёнович Высоцкий (25 января 1938, Москва — 25 июля 1980, Москва) — советский поэт, актёр театра и кино, автор-исполнитель песен (бард)</vt:lpstr>
      <vt:lpstr>Высоцкий В.С. Скажи еще спасибо, что живой   Подумаешь – с женой не очень ладно.  Подумаешь – неважно с головой.  Подумаешь – ограбили в парадном.  Скажи еще спасибо, что живой.   Ну что ж такого – мучает саркома.  Ну что ж такого – начался запой.  Ну что ж такого – выгнали из дома.  Скажи еще спасибо, что живой.   Плевать – партнер по покеру дал дуба.  Плевать, что снится ночью домовой.  Плевать – соседи выбили два зуба.  Скажи еще спасибо, что живой.   Да ладно – ну, уснул вчера в опилках.  Да ладно – в челюсть врезали ногой.  Да ладно – потащили на носилках.  Скажи еще спасибо, что живой.   Да, правда – тот, кто хочет, тот и может.  Да, правда – сам виновен, бог со мной!  Да, правда. Но одно меня тревожит –  Кому сказать спасибо, что живой?   1969 год </vt:lpstr>
      <vt:lpstr> Абрамов Николай Борисович (2 ноября 1958 года – 18 января 2001 года) – русский поэт.  Глушил я «горькую» гранеными стаканами. Жизнь укорачивал различными дурманами. Но с некоторых пор я стал совсем не тот, В моих мозгах произошел переворот. Уверенно толкал себя к могиле я, Захлебываясь в сивушном изобилии. Я с жизнью не дружил, семьей не дорожил, Чуть руки на себя не наложил. Но приобщившись к трезвости сознательно, Я с зельем порываю окончательно. Да здравствует Шичко! Мы все до одного Должны, друзья, молиться за него! </vt:lpstr>
      <vt:lpstr> Абрамов Николай Борисович  Я стал ненасытен, мне жизнь не забава. Жду новых открытий и новых дорог. Меня не смогла уничтожить отрава. Я вновь возродился! Я выжил! Я смог! </vt:lpstr>
      <vt:lpstr>Адрианов Леонид Борисович (р. 1 мая 1941 года) – российский поэт, член Союза писателей России. </vt:lpstr>
      <vt:lpstr>  Адрианов Леонид Борисович Последнее принёс – а тут жена распятьем, И девочка глядит на пьяного отца. Душа горит огнём и вырваться проклятьем Грозит, но он пойдёт до самого конца! Жену и кулаком конечно можно съездить – Не преграждай пути! Я муж тебе иль кто? Вот только дочкин взор мешает куролесить И не даёт снести последнее пальто. Жена, слышь, - не пущу! – в дверях шинка глаголет. В туманной голове вскипает ярость зла. Она ему – окстись! Ты пропил всё! Доколе? Ребёнка пожалей – две ночи не спала! Дом пуст – шаром кати – ни крошки нету хлеба! Пивная - бездны ад – всё в мире поглотит. Христом тебя прошу – побойся гнева неба! ................................................... И тут он нож достал – зарежу! Пропусти!          (2 марта 2011 года)   </vt:lpstr>
      <vt:lpstr>Алмазов Борис Николаевич – (27 октября [8 ноября] 1827 года — 3 [15] апреля 1876 года) — русский поэт-пародист.  Есть в мире много сил великих, Благих и кротких, злых и диких. И каждой власть своя дана. Но есть одна, И нет ей равной,— То сила влаги своенравной. То сила страшная вина... </vt:lpstr>
      <vt:lpstr>В России русской власти уж не быть. её споили изверги-злодеи. теперь младенец просит пиво пить. в России русским уж никто не верит быть или пить? - не мучает вопрос. к чему стране словесный сей понос?  Аникин Сергей Сергеевич (р. 9 июня 1959 года) – кандидат педагогических наук, председатель Красноярского регионального общественного движения "Трезвая Сибирь"</vt:lpstr>
      <vt:lpstr>  Асадов Эдуард Аркадьевич (Арташесович) (7 сентября 1923 года — 21 апреля 2004 года) — советский поэт и прозаик.  Нет, друзья не там, где за столом Друг за друга тосты возглашают. Дружба там, где заслонят плечом, Где последним делятся рублем И в любых невзгодах выручают.  </vt:lpstr>
      <vt:lpstr>    Афанасьев Виктор Владимирович (20  мая 1932 года - 5 марта 2015 года) - российский поэт, прозаик, литературовед, церковный писатель, член Союза писателей СССР  Пьянейте единства духом. Не пейте хмельного вина. По разным проверенным слухам Бог алчущих - сам Сатана.   </vt:lpstr>
      <vt:lpstr>  Ахматова Анна Андреевна (11 [23] июня 1889 года — 5 марта 1966 года) — русская поэтесса. Все мы бражники здесь, блудницы, Как невесело вместе нам! На стенах цветы и птицы Томятся по облакам.  Ты куришь черную трубку, Так странен дымок над ней. Я надела узкую юбку, Чтоб казаться еще стройней.  Навсегда забиты окошки: Что там, изморозь или гроза? На глаза осторожной кошки Похожи твои глаза.  О, как сердце мое тоскует! Не смертного ль часа жду? А та, что сейчас танцует, Непременно будет в аду.  </vt:lpstr>
      <vt:lpstr>Бедный Демьян (настоящее имя Ефим Алексеевич Придворов) (1 [13] апреля 1883 года — 25 мая 1945 года) — русский советский писатель, поэт.  Аль не читал ты приказов на стене?  О пьяницах и о войне? Вино выливать велено, А пьяных, сколько задержат, столько будет расстреляно!  1918 год </vt:lpstr>
      <vt:lpstr>  Берестов Валентин Дмитриевич (1 апреля 1928 года — 15 апреля 1998 года) — русский писатель и переводчик.  Пройдоха возгласил, налив рюмашку: – Я трезвому не верю ни на грош. У пьяного все мысли нараспашку, А что задумал трезвый – не поймёшь. *** Совестливые  Выпьют и покаются, И снова налакаются.  </vt:lpstr>
      <vt:lpstr> Биндюков Игорь Кузьмич (10 декабря 1938 года – 12 декабря 2003 год) – русский поэт, главный редактор газеты «Трезвый мир» (СПб.).  Мне самому становиться смешно, Но прошлое, поверь преодолимо Ну как могло какое-то вино  Пьянить сильнее, чем глаза любимой.  Как мог гореть я в сумрачном огне, Сжигающем легко и бессердечно. «In vina veritas!» Да? «Истина в вине»,  Но мы поспорим, истины не вечны.  Я пить хочу улыбку милых губ,  И милых глаз озера голубые. Я иногда и впрямь бываю глуп, Люблю тебя… безумно, как Россию. </vt:lpstr>
      <vt:lpstr>Благов Юрий Николаевич (19 ноября 1913 года — 2003 год) – российский поэт, писатель.  Я бросил во-время курить.  И сам  от этого в восторге!  Я, если честно говорить,  Не тороплюсь валяться в морге,  Предоставляя шанс тому,  Кто и сегодня весь в дыму.</vt:lpstr>
      <vt:lpstr>  Блок Александр Александрович (16 (28) ноября 1880 года — 7 августа 1921 года) — русский поэт, писатель, публицист А рядом у соседних столиков  Лакеи сонные торчат,  И пьяницы с глазами кроликов  «In vino veritas!» кричат.  И каждый вечер, в час назначенный,  (Иль это только снится мне?)  Девичий стан, шелками схваченный,  В туманном движется окне.  И медленно, пройдя меж пьяными,  Всегда без спутников, одна,  Дыша духами и туманами,  Она садится у окна.  И веют древними поверьями  Ее упругие шелка,  И шляпа с траурными перьями,  И в кольцах узкая рука.  И странной близостью закованный,  Смотрю за темную вуаль,  И вижу берег очарованный  И очарованную даль. </vt:lpstr>
      <vt:lpstr>Болтачева Надежда Станиславовна (р. 26 декабря 1966 года) – российская поэтесса.  В истории примеров – тьма! Война, зачем она нужна, К чему ракеты, танки, пушки… Ведь больше пользы от чекушки. Народ легко завоевать, Им чаще нужно наливать… Да, это сила – алкоголь! Ученым головная боль.  </vt:lpstr>
      <vt:lpstr>Бондаренко Владимир Александрович (р. 29 июля 1945 года) – кандидат филологических наук, кандидат психологических наук, академик, вице-президент Международной академии трезвости.  Спасу нет        от разгула наркотика.  Не щадя, убивает меня Ядовитая наркоэкзотика - Принародно, средь бела дня. </vt:lpstr>
      <vt:lpstr>Борджиа Чезаре (Цезарь) (предположительно 1474, 1475 или 1476 годы — 12 марта 1507 года) — политический деятель эпохи Возрождения из испанского рода Борха (Борджиа).  Придя в обитель трезвости весной,  Лишь встав сюда одной ногой,  Я живопись Италии и понял, и вкусил.  Я понял тех, кто мир весь поразил! </vt:lpstr>
      <vt:lpstr> Брант Себастьян (1458 год — 10 мая 1521 года) — немецкий сатирик XV века, автор сатирического произведения «Корабль дураков», прозаик, поэт, юрист.  Все стали бы мудрей вдвойне,  Будь капля мудрости в вине. </vt:lpstr>
      <vt:lpstr>Брюсов Валерий Яковлевич (1 [13] декабря 1873 года— 9 октября 1924 года) — русский поэт, прозаик, драматург Три женщины, грязные, пьяные, Обнявшись, идут и шатаются. Дрожат колокольни туманные, Кресты у церквей наклоняются.  Заслышавши речи бессвязные, На хриплые песни похожие, Смеются извозчики праздные, Сторонятся грубо прохожие.  Идут они, грязные, пьяные, Поют свои песни, ругаются... И горестно церкви туманные Пред ними крестами склоняются. 27 сентября 1895 года</vt:lpstr>
      <vt:lpstr> Бузмаков Александр Васильевич (р. 25 марта 1935 года) - российский поэт. В зубы сунем сигарету, Шнур бикфордов подожжем, Что нам стоить будет это - Мы с ответом подождем.   Никотин, полоний, висмут,  Радиация, свинец – В легких все у нас повиснет,  Предвещая им конец.   Газ угарный ринет в мозг,  Чтоб убить нейроны... Что ж ты делаешь с собой,  Человек  влюбленный?   Ждет болезней вас букет,  Впрочем это не секрет:  Раздражительность, бронхит,  Пневмония и гастрит,   Рак, склероз, гангрена,  А также эмфизема. Берегись, курильщик,  Ждет тебя могильщик! </vt:lpstr>
      <vt:lpstr> Бунин Александр (р. 2 мая 1965 года) – активист трезвеннического движения в Еврейской автономной области России.  Люди! Вглядитесь, к чему вы идете, Зачем же Россию мы топим в болоте? Зачем же пускаем реку из вина? Ведь в том огромная наша вина.   Дым сигарет – словно трубы завода – Облаком тянется к небосводу. Природа гибнет у нас на глазах, Красивое рушится в пепел и прах.   И плач тех младенцев, зачатых в угаре... Зачем же такое мученье им дали? А сколько сирот при живых матерях – Не высушить слезы у них на глазах... </vt:lpstr>
      <vt:lpstr>  Бурляев Николай Петрович (р. 3 августа 1946 года) — советский и российский артист театра и кино, кинорежиссёр, Народный артист России (1996), член Союза писателей России, вице-президент Международной академии трезвости.  Плетя интригу разрушенья, Уже который век подряд Враги гармоньи, дети тленья «In vino veritas»* кричат. Чтоб богатырь не смел подняться, С нечистой силой расквитаться И с мировым сразиться злом, Россию залили вином. </vt:lpstr>
      <vt:lpstr>Беллок Джозеф Хилэр Пьер Рене (27 июля 1870 года — 16 июля 1953 года) - английский писатель и историк.  Консерваторы, что долго были в силе, Женщин, карты и вино превозносили. Победив их, лейбористы все равно Превозносят женщин, карты и вино.  (Перевод с английского С. Маршака и В. Васильева)</vt:lpstr>
      <vt:lpstr> Викулов Сергей Васильевич (13 сентября 1922 года — 1 июля 2006 года) — русский советский поэт, активный пропагандист здоровой трезвой жизни.  И внушаем снова  дурам мы и дурням, удивленья своего не в силах скрыть: - Для чего вам голова дана? Чтоб думать, А не для того, чтоб ею только пить! </vt:lpstr>
      <vt:lpstr> Виссарион Остапенко (19 марта 1924 года - 12 марта 2015 года) - игумен, насельник Троице-Сергиевой Лавры, православный поэт.  Как много страданий приносит  На свете хмельное вино,  И сколько в могилу уносит  В наш век обольщённых оно!   Великий народ погибает  На нашей любимой Руси.  Вино как секирой сшибает  Цвет жизни — любого спроси. </vt:lpstr>
      <vt:lpstr> Вознесенский Андрей Андреевич (12 мая 1933 года — 1 июня 2010 года) — советский и российский поэт, публицист.  Человек проснулся трезвый – он не врезал, не дерябнул политуры с гением литературы, с настроенья неважнецкого не набрался под Жванецкого, бормотухи роковой не занюхал рукавом, вышел в путь без "посошка". Жив пока. … Набирает правда силу. Вся надеждами полна протрезвевшая Россия, ясноглазая страна. </vt:lpstr>
      <vt:lpstr> Гамзатов Расул Гамзатович (8 сентября 1923 года — 3 ноября 2003 года) — советский и российский поэт  Прощай вино! На днях я услыхал, Что, вознесённый в небеса тобою, Грубил я добрым людям, как нахал, И - что ужасней - глуп бывал порою!  Как пели мы прекрасно в час ночной! Но день кошмарной пыткой становился- Я умирал от боли головной И – что ужасней от стыда за свинство!  Прощай вино! Теперь пришла пора Сказать всю правду: страшно опуститься И за грехи, свершённые вчера, Не смочь сполна сегодня расплатиться! </vt:lpstr>
      <vt:lpstr>Гафт Валентин Иосифович (р. 2 сентября1935 года)  - народный артист РСФСР, автор нескольких книг, в т. ч. – стихов и эпиграмм.  Казакову     Неполноценность Мишу гложет,    Он хочет то, чего не может,    И только после грамм двухсот    Он полноценный идиот.    Все знают Мишу Казакова,    Всегда отца, всегда вдовца.    Начала много в нем мужского,    Но нет мужского в нем конца. </vt:lpstr>
      <vt:lpstr>Гейне Генрих (13 декабря 1797 года - 17 февраля 1856 года) - немецкий поэт и прозаик, критик и публицист.  Похмелье  Море счастья омрачив, Поднялся туман похмелья, От вчерашнего веселья Я сегодня еле жив. Стал полынью сладкий ром, Помутился мозг горячий, Визг кошачий, скреб собачий Мучат сердце с животом. </vt:lpstr>
      <vt:lpstr>Гилёв Виктор Константинович (30 января 1942 года — 4 января 1995 года) — русский советский писатель.  Лишь только демон суррогата Меня обнял своим крылом И мне уже совсем не надо Сажать деревья, строить дом, Растить детей, любить, метаться, Страдать, соперничать с судьбой… Ведь можно просто опускаться  В сивушный омут с головой. </vt:lpstr>
      <vt:lpstr>Гордина Нина Ивановна (р. 21 марта 1951 года) – активистка трезвеннического движения в Кировской области, председатель Кировского регионального отделения Союза борьбы за народную трезвость.  Истина не в изреченье Клоуна или скопца Истина в предназначенье Путь свой пройти до конца Истина в преодоленье Выпавшей доли лихой. Истина в каждом мгновенье, В каждой былинке сухой, В каждом услышанном звуке, В каждом увиденном сне. Истина в счастье и в муке Нет её только в вине. </vt:lpstr>
      <vt:lpstr>Граков Александр Дмитриевич (р. июнь 1949 года) – российский поэт.  Нет, Гитлер был не просто псих. На наши нивы глядя, так Изрек ефрейтор: «Никаких Прививок! Водка и табак!»  С тех пор прошло немало лет, Но вижу – торжествует враг! Не надо «першингов» – ракет, Все проще – водка и табак! </vt:lpstr>
      <vt:lpstr>Гребенников Сергей Владимирович (р. 26 октября 1986 года) – активист трезвости в Московской области России.  Пьяный шел - разбил коленку. Это результат Довженко. Если стало меньше хамов, Значит, поработал Жданов. </vt:lpstr>
      <vt:lpstr>Гребенщиков Борис Борисович (псевдоним — БГ) (р. 27 ноября 1953 года) — российский поэт и музыкант, композитор, певец и гитарист рок-группы «Аквариум»  Рабы реклам, вина и сигарет, Желудка, языка и гениталий, Без права выкупа и в общем-то Почти что без надежд - Тот, кто не хочет встать, поднимется едва ли. </vt:lpstr>
      <vt:lpstr>Грибникова Вера Петровна (р. 26 февраля 1959 год) – российская поэтесса, член Союза писателей России.  О, женщина, прозрей и ужаснись, И откажись от дьявольского зелья. Спаси дитя своё, себя возвысь, И в дом вернётся трезвое веселье.  Тебе ль перед бедою пасовать И заливать вином её причины? Тебе ли быть воровкой детства, мать, У собственного крохотного сына?  Взгляни на свой росточек, свой побег –  Беспомощный, доверчивый и кроткий. Ребёнок. Человечек. Че-ло-век! Не утопи его в стакане водки. </vt:lpstr>
      <vt:lpstr>Губерман Игорь Миронович (р. 7 июля 1936 года) — советский и израильский прозаик, поэт, получивший известность благодаря своим язвительным четверостишиям — «гарикам», активный пропагандист «культуропитейства».  Чтоб дети зря себя не тратили ни на мечты, ни на попытки, из всех сосцов отчизны-матери сочатся крепкие «напитки».  Я изо всех душевных сил  люблю творения культуры,  хотя по пьянке оросил  немало уличной скульптуры. </vt:lpstr>
      <vt:lpstr>Гумилев Николай Степанович (3 (15) апреля 1886 года – 1921) – русский поэт, прозаик, литературный критик  В библиотеке  О пожелтевшие листы В стенах вечерних библиόтек. Когда раздумья так чисты, А пыль пьянее, чем наркотик! Мне нынче труден мой урок, Куда от странной грезы деться, Я отыскал сейчас цветок  В процессе древнем Жиль де Реца. </vt:lpstr>
      <vt:lpstr>Гусев Евгений Павлович (р. 15 октября 1948 года) — ярославский поэт и прозаик, член Союза писателей России  У шофёра Иванова, Что возил зерно на ток, Не марксистская основа: Пропил серп и молоток!.. </vt:lpstr>
      <vt:lpstr>Дегтярев Николай Трифонович (р. 25 января 1947 года) – общественный деятель,  академик, член Союза писателей России, вице-президент  Международной академии трезвости.  Беда   Мой народ сошёл с ума –  Превратился в населенье.  Балом правит сатана,  И души не слышно пенья.   Совесть спряталась от нас –  Заглушили совесть водкой,  И не слышен Божий глас,  Закусить бы лишь селедкой.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Истинное наслаждение идет изнутри</dc:title>
  <dc:creator>User</dc:creator>
  <cp:lastModifiedBy>User</cp:lastModifiedBy>
  <cp:revision>55</cp:revision>
  <dcterms:created xsi:type="dcterms:W3CDTF">2018-07-13T05:28:27Z</dcterms:created>
  <dcterms:modified xsi:type="dcterms:W3CDTF">2021-11-26T09:35:36Z</dcterms:modified>
</cp:coreProperties>
</file>