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0036-D24C-4EB1-9CA3-5819F7968085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F549-32D9-400F-80DC-63CCBD9CAB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0036-D24C-4EB1-9CA3-5819F7968085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F549-32D9-400F-80DC-63CCBD9CAB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0036-D24C-4EB1-9CA3-5819F7968085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F549-32D9-400F-80DC-63CCBD9CAB8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0036-D24C-4EB1-9CA3-5819F7968085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F549-32D9-400F-80DC-63CCBD9CAB8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0036-D24C-4EB1-9CA3-5819F7968085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F549-32D9-400F-80DC-63CCBD9CAB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0036-D24C-4EB1-9CA3-5819F7968085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F549-32D9-400F-80DC-63CCBD9CAB8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0036-D24C-4EB1-9CA3-5819F7968085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F549-32D9-400F-80DC-63CCBD9CAB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0036-D24C-4EB1-9CA3-5819F7968085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F549-32D9-400F-80DC-63CCBD9CAB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0036-D24C-4EB1-9CA3-5819F7968085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F549-32D9-400F-80DC-63CCBD9CAB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0036-D24C-4EB1-9CA3-5819F7968085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F549-32D9-400F-80DC-63CCBD9CAB8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0036-D24C-4EB1-9CA3-5819F7968085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F549-32D9-400F-80DC-63CCBD9CAB8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4920036-D24C-4EB1-9CA3-5819F7968085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B6BF549-32D9-400F-80DC-63CCBD9CAB8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online.zakon.kz/Document/?link_id=1000003407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online.zakon.kz/Document/?link_id=1000000039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Основы брачно-семейного законодательства Республики Казахстан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Брак (супружество) и семья, материнство, отцовство и детство находятся под защитой государства.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3504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Лица, между которыми не допускается заключение брака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27985" y="2785533"/>
            <a:ext cx="4258816" cy="316374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Не допускается заключение брака (супружества) между:</a:t>
            </a:r>
          </a:p>
          <a:p>
            <a:r>
              <a:rPr lang="ru-RU" b="1" dirty="0"/>
              <a:t>1) лицами одного пола;</a:t>
            </a:r>
          </a:p>
          <a:p>
            <a:r>
              <a:rPr lang="ru-RU" b="1" dirty="0"/>
              <a:t>2) лицами, из которых хотя бы одно лицо уже состоит в другом зарегистрированном браке (супружестве);</a:t>
            </a:r>
          </a:p>
          <a:p>
            <a:r>
              <a:rPr lang="ru-RU" b="1" dirty="0"/>
              <a:t>3) близкими родственниками;</a:t>
            </a:r>
          </a:p>
          <a:p>
            <a:r>
              <a:rPr lang="ru-RU" b="1" dirty="0"/>
              <a:t>4) усыновителями и усыновленными, детьми усыновителей и усыновленными детьми;</a:t>
            </a:r>
          </a:p>
          <a:p>
            <a:r>
              <a:rPr lang="ru-RU" b="1" dirty="0"/>
              <a:t>5) лицами, хотя бы одно из которых признано </a:t>
            </a:r>
            <a:r>
              <a:rPr lang="ru-RU" b="1" u="sng" dirty="0">
                <a:hlinkClick r:id="rId2"/>
              </a:rPr>
              <a:t>недееспособным</a:t>
            </a:r>
            <a:r>
              <a:rPr lang="ru-RU" b="1" dirty="0"/>
              <a:t> вследствие психического заболевания или слабоумия по решению суда, вступившему в законную силу.</a:t>
            </a:r>
          </a:p>
          <a:p>
            <a:endParaRPr lang="ru-RU" dirty="0"/>
          </a:p>
        </p:txBody>
      </p:sp>
      <p:pic>
        <p:nvPicPr>
          <p:cNvPr id="9218" name="Picture 2" descr="http://d.storage.total.kz/cache/images/w318/h190/20121127_13_15_4879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r="135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36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Медицинское обследование лиц, вступающих в брак 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2785533"/>
            <a:ext cx="4464495" cy="316374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1. Консультирование и обследование по медицинским, а также по медико-генетическим вопросам и вопросам охраны репродуктивного здоровья лиц, желающих вступить в брак (супружество), и только с их обоюдного согласия проводятся организациями здравоохранения.</a:t>
            </a:r>
          </a:p>
          <a:p>
            <a:r>
              <a:rPr lang="ru-RU" b="1" dirty="0"/>
              <a:t>2. Результаты обследования лица, вступающего в брак (супружество), составляют медицинскую тайну и могут быть сообщены лицу, с которым оно намерено заключить брак (супружество), только с согласия прошедшего обследование.</a:t>
            </a:r>
          </a:p>
          <a:p>
            <a:endParaRPr lang="ru-RU" dirty="0"/>
          </a:p>
        </p:txBody>
      </p:sp>
      <p:pic>
        <p:nvPicPr>
          <p:cNvPr id="10242" name="Picture 2" descr="http://st1.prostointeresno.com/wp-content/uploads/2012/07/Kak_pozirovat_na_svadbe_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r="13375"/>
          <a:stretch>
            <a:fillRect/>
          </a:stretch>
        </p:blipFill>
        <p:spPr bwMode="auto">
          <a:xfrm>
            <a:off x="323850" y="1371600"/>
            <a:ext cx="4079875" cy="37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82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Прекращение брака 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7" y="2785533"/>
            <a:ext cx="4330824" cy="316374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Прекращение брака (супружества) является прекращением юридических отношений между супругами в результате не зависящих от них обстоятельств (смерти, объявления одного из них умершим или признания безвестно отсутствующим) либо в результате действий по личной воле как обоих, так и одного из супругов путем расторжения брака (супружества) в порядке, установленном настоящим Кодексом.</a:t>
            </a:r>
          </a:p>
          <a:p>
            <a:r>
              <a:rPr lang="ru-RU" b="1" dirty="0"/>
              <a:t>Прекращение брака (супружества) между супругами не прерывает и не прекращает правоотношений между родителями и детьми, рожденными или усыновленными в этом браке (супружестве).</a:t>
            </a:r>
          </a:p>
        </p:txBody>
      </p:sp>
      <p:pic>
        <p:nvPicPr>
          <p:cNvPr id="11266" name="Picture 2" descr="http://img11.nnm.ru/7/4/2/1/5/8516b5e2a920ae3b6e0fb01536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69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65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Расторжение брака 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7" y="2785533"/>
            <a:ext cx="4330824" cy="3091739"/>
          </a:xfrm>
        </p:spPr>
        <p:txBody>
          <a:bodyPr/>
          <a:lstStyle/>
          <a:p>
            <a:r>
              <a:rPr lang="ru-RU" b="1" dirty="0"/>
              <a:t>1. Брак (супружество) может быть прекращен путем его расторжения по заявлению одного или обоих супругов, а также по заявлению опекуна супруга (супруги), признанного судом недееспособным.</a:t>
            </a:r>
          </a:p>
          <a:p>
            <a:r>
              <a:rPr lang="ru-RU" b="1" dirty="0"/>
              <a:t>2. Расторжение брака (супружества) невозможно без согласия супруги в период ее беременности и течение первого года жизни ребенка.</a:t>
            </a:r>
          </a:p>
          <a:p>
            <a:endParaRPr lang="ru-RU" dirty="0"/>
          </a:p>
        </p:txBody>
      </p:sp>
      <p:pic>
        <p:nvPicPr>
          <p:cNvPr id="12290" name="Picture 2" descr="http://www.islam.ru/sites/default/files/img/obshestvo/2011/07/razvo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 r="11114"/>
          <a:stretch>
            <a:fillRect/>
          </a:stretch>
        </p:blipFill>
        <p:spPr bwMode="auto">
          <a:xfrm>
            <a:off x="323850" y="1371600"/>
            <a:ext cx="4079875" cy="34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00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Расторжение брака (супружества) в судебном порядке производится в случаях: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27985" y="2785533"/>
            <a:ext cx="4258816" cy="316374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1) наличия у супругов общих несовершеннолетних </a:t>
            </a:r>
            <a:r>
              <a:rPr lang="ru-RU" b="1" dirty="0" smtClean="0"/>
              <a:t>детей; </a:t>
            </a:r>
            <a:endParaRPr lang="ru-RU" b="1" dirty="0"/>
          </a:p>
          <a:p>
            <a:r>
              <a:rPr lang="ru-RU" b="1" dirty="0"/>
              <a:t>2) отсутствия согласия одного из супругов на расторжение брака (супружества);</a:t>
            </a:r>
          </a:p>
          <a:p>
            <a:r>
              <a:rPr lang="ru-RU" b="1" dirty="0"/>
              <a:t>3) если один из супругов, несмотря на отсутствие у него возражений, своими действиями либо бездействием уклоняется от расторжения брака (супружества);</a:t>
            </a:r>
          </a:p>
          <a:p>
            <a:r>
              <a:rPr lang="ru-RU" b="1" dirty="0"/>
              <a:t>4) наличия имущественных и иных претензий супругов друг к другу.</a:t>
            </a:r>
          </a:p>
          <a:p>
            <a:endParaRPr lang="ru-RU" dirty="0"/>
          </a:p>
        </p:txBody>
      </p:sp>
      <p:pic>
        <p:nvPicPr>
          <p:cNvPr id="13314" name="Picture 2" descr="http://advokats.me/img/content_img/razvod_04_28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1111"/>
          <a:stretch>
            <a:fillRect/>
          </a:stretch>
        </p:blipFill>
        <p:spPr bwMode="auto">
          <a:xfrm>
            <a:off x="395288" y="1371600"/>
            <a:ext cx="4008437" cy="35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3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Принципы брачно-семейного законодательства </a:t>
            </a:r>
            <a:r>
              <a:rPr lang="ru-RU" sz="3200" dirty="0"/>
              <a:t>Республики </a:t>
            </a:r>
            <a:r>
              <a:rPr lang="ru-RU" sz="3200" dirty="0" smtClean="0"/>
              <a:t>Казахстан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3739811"/>
          </a:xfrm>
        </p:spPr>
        <p:txBody>
          <a:bodyPr/>
          <a:lstStyle/>
          <a:p>
            <a:r>
              <a:rPr lang="ru-RU" b="1" dirty="0"/>
              <a:t>1) </a:t>
            </a:r>
            <a:r>
              <a:rPr lang="ru-RU" b="1" dirty="0" smtClean="0"/>
              <a:t>добровольность </a:t>
            </a:r>
            <a:r>
              <a:rPr lang="ru-RU" b="1" dirty="0"/>
              <a:t>брачного (супружеского) союза мужчины и женщины;</a:t>
            </a:r>
          </a:p>
          <a:p>
            <a:r>
              <a:rPr lang="ru-RU" b="1" dirty="0"/>
              <a:t>2) </a:t>
            </a:r>
            <a:r>
              <a:rPr lang="ru-RU" b="1" dirty="0" smtClean="0"/>
              <a:t>равенство </a:t>
            </a:r>
            <a:r>
              <a:rPr lang="ru-RU" b="1" dirty="0"/>
              <a:t>прав супругов в семье;</a:t>
            </a:r>
          </a:p>
          <a:p>
            <a:r>
              <a:rPr lang="ru-RU" b="1" dirty="0"/>
              <a:t>3) </a:t>
            </a:r>
            <a:r>
              <a:rPr lang="ru-RU" b="1" dirty="0" smtClean="0"/>
              <a:t>недопустимость </a:t>
            </a:r>
            <a:r>
              <a:rPr lang="ru-RU" b="1" dirty="0"/>
              <a:t>произвольного вмешательства кого-либо в дела семьи;</a:t>
            </a:r>
          </a:p>
          <a:p>
            <a:r>
              <a:rPr lang="ru-RU" b="1" dirty="0"/>
              <a:t>4) </a:t>
            </a:r>
            <a:r>
              <a:rPr lang="ru-RU" b="1" dirty="0" smtClean="0"/>
              <a:t>разрешение </a:t>
            </a:r>
            <a:r>
              <a:rPr lang="ru-RU" b="1" dirty="0"/>
              <a:t>внутрисемейных вопросов по взаимному согласию</a:t>
            </a:r>
            <a:r>
              <a:rPr lang="ru-RU" b="1" dirty="0" smtClean="0"/>
              <a:t>;</a:t>
            </a:r>
            <a:endParaRPr lang="ru-RU" b="1" dirty="0"/>
          </a:p>
        </p:txBody>
      </p:sp>
      <p:pic>
        <p:nvPicPr>
          <p:cNvPr id="1028" name="Picture 4" descr="http://us.123rf.com/400wm/400/400/andresr/andresr1203/andresr120300683/12824408-sn--n----n-n---noen-----n--------n-------------n--n---n-n--n---n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r="93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1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Принципы брачно-семейного законодательства Республики Казахстан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316374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5) </a:t>
            </a:r>
            <a:r>
              <a:rPr lang="ru-RU" b="1" dirty="0" smtClean="0"/>
              <a:t>приоритет </a:t>
            </a:r>
            <a:r>
              <a:rPr lang="ru-RU" b="1" dirty="0"/>
              <a:t>семейного воспитания детей, заботы об их развитии и благосостоянии;</a:t>
            </a:r>
          </a:p>
          <a:p>
            <a:r>
              <a:rPr lang="ru-RU" b="1" dirty="0"/>
              <a:t>6) </a:t>
            </a:r>
            <a:r>
              <a:rPr lang="ru-RU" b="1" dirty="0" smtClean="0"/>
              <a:t>приоритетна </a:t>
            </a:r>
            <a:r>
              <a:rPr lang="ru-RU" b="1" dirty="0"/>
              <a:t>защиты прав и интересов несовершеннолетних, пожилых и нетрудоспособных членов семьи;</a:t>
            </a:r>
          </a:p>
          <a:p>
            <a:r>
              <a:rPr lang="ru-RU" b="1" dirty="0"/>
              <a:t>7) </a:t>
            </a:r>
            <a:r>
              <a:rPr lang="ru-RU" b="1" dirty="0" smtClean="0"/>
              <a:t>обеспечение </a:t>
            </a:r>
            <a:r>
              <a:rPr lang="ru-RU" b="1" dirty="0"/>
              <a:t>беспрепятственного осуществления членами семьи своих прав, возможности судебной защиты этих прав;</a:t>
            </a:r>
          </a:p>
          <a:p>
            <a:r>
              <a:rPr lang="ru-RU" b="1" dirty="0"/>
              <a:t>8) </a:t>
            </a:r>
            <a:r>
              <a:rPr lang="ru-RU" b="1" dirty="0" smtClean="0"/>
              <a:t>поддержание </a:t>
            </a:r>
            <a:r>
              <a:rPr lang="ru-RU" b="1" dirty="0"/>
              <a:t>здорового образа жизни всех членов семьи.</a:t>
            </a:r>
          </a:p>
          <a:p>
            <a:endParaRPr lang="ru-RU" dirty="0"/>
          </a:p>
        </p:txBody>
      </p:sp>
      <p:pic>
        <p:nvPicPr>
          <p:cNvPr id="2050" name="Picture 2" descr="http://beta.inosmi.ru/images/15990/35/15990356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0" r="156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Признается брак (супружество), заключенный только государственными органами.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309173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Брак (супружество), заключенный по религиозным обрядам и церемониям, не приравнивается к зарегистрированному в регистрирующих органах браку (супружеству) и не порождает соответствующих правовых последствий.</a:t>
            </a:r>
          </a:p>
          <a:p>
            <a:r>
              <a:rPr lang="ru-RU" b="1" dirty="0"/>
              <a:t>Браком (супружеством) не признается фактическое сожительство как мужчины и женщины, так и лиц одного пола.</a:t>
            </a:r>
          </a:p>
          <a:p>
            <a:endParaRPr lang="ru-RU" dirty="0"/>
          </a:p>
        </p:txBody>
      </p:sp>
      <p:pic>
        <p:nvPicPr>
          <p:cNvPr id="3074" name="Picture 2" descr="http://im9.asset.yvimg.kz/userimages/egovkz/52p595z9i3E7dLIY7F2z4V2LEgb1mj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r="69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92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/>
              <a:t>Запрещаются любые формы ограничения прав граждан при вступлении в брак (супружество) и в семейных отношениях по мотивам происхождения, социального, должностного и имущественного положения, расы, национальности, языка, отношения к религии или по любым иным обстоятельствам.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3091739"/>
          </a:xfrm>
        </p:spPr>
        <p:txBody>
          <a:bodyPr>
            <a:normAutofit fontScale="92500"/>
          </a:bodyPr>
          <a:lstStyle/>
          <a:p>
            <a:r>
              <a:rPr lang="ru-RU" sz="2000" b="1" dirty="0"/>
              <a:t>Права граждан в брачно-семейных </a:t>
            </a:r>
            <a:r>
              <a:rPr lang="ru-RU" sz="2000" b="1" dirty="0" smtClean="0"/>
              <a:t>отношениях </a:t>
            </a:r>
            <a:r>
              <a:rPr lang="ru-RU" sz="2000" b="1" dirty="0"/>
              <a:t>могут быть ограничены только на основании закона и только в той мере, в какой это необходимо в целях защиты конституционного строя, охраны общественного порядка, прав и свобод человека, здоровья и нравственности населения.</a:t>
            </a:r>
          </a:p>
          <a:p>
            <a:endParaRPr lang="ru-RU" b="1" dirty="0"/>
          </a:p>
        </p:txBody>
      </p:sp>
      <p:pic>
        <p:nvPicPr>
          <p:cNvPr id="4098" name="Picture 2" descr="http://basilykor.narod.ru/images/winter2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b="794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4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Осуществление прав и обязанностей в брачно-семейных (</a:t>
            </a:r>
            <a:r>
              <a:rPr lang="ru-RU" sz="2400" b="1" dirty="0" err="1"/>
              <a:t>супружеско</a:t>
            </a:r>
            <a:r>
              <a:rPr lang="ru-RU" sz="2400" b="1" dirty="0"/>
              <a:t>-семейных) отношениях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3163747"/>
          </a:xfrm>
        </p:spPr>
        <p:txBody>
          <a:bodyPr>
            <a:normAutofit/>
          </a:bodyPr>
          <a:lstStyle/>
          <a:p>
            <a:r>
              <a:rPr lang="ru-RU" sz="2000" b="1" dirty="0"/>
              <a:t>Осуществление брачно-семейных (</a:t>
            </a:r>
            <a:r>
              <a:rPr lang="ru-RU" sz="2000" b="1" dirty="0" err="1"/>
              <a:t>супружеско</a:t>
            </a:r>
            <a:r>
              <a:rPr lang="ru-RU" sz="2000" b="1" dirty="0"/>
              <a:t>-семейных) прав и исполнение обязанностей не должны нарушать права, свободы и законные интересы других членов семьи и иных субъектов права.</a:t>
            </a:r>
          </a:p>
          <a:p>
            <a:endParaRPr lang="ru-RU" dirty="0"/>
          </a:p>
        </p:txBody>
      </p:sp>
      <p:pic>
        <p:nvPicPr>
          <p:cNvPr id="5124" name="Picture 4" descr="http://tengrinews.kz/userdata/news/news_220492/thumb_b/photo_6626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9" r="1608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33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Защита брачно-семейных (</a:t>
            </a:r>
            <a:r>
              <a:rPr lang="ru-RU" sz="3200" b="1" dirty="0" err="1"/>
              <a:t>супружеско</a:t>
            </a:r>
            <a:r>
              <a:rPr lang="ru-RU" sz="3200" b="1" dirty="0"/>
              <a:t>-семейных) прав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27985" y="2785533"/>
            <a:ext cx="4258816" cy="3163747"/>
          </a:xfrm>
        </p:spPr>
        <p:txBody>
          <a:bodyPr/>
          <a:lstStyle/>
          <a:p>
            <a:r>
              <a:rPr lang="ru-RU" b="1" dirty="0"/>
              <a:t>Защита брачно-семейных (</a:t>
            </a:r>
            <a:r>
              <a:rPr lang="ru-RU" b="1" dirty="0" err="1"/>
              <a:t>супружеско</a:t>
            </a:r>
            <a:r>
              <a:rPr lang="ru-RU" b="1" dirty="0"/>
              <a:t>-семейных) прав осуществляется судом по правилам </a:t>
            </a:r>
            <a:r>
              <a:rPr lang="ru-RU" b="1" dirty="0">
                <a:solidFill>
                  <a:srgbClr val="002060"/>
                </a:solidFill>
                <a:hlinkClick r:id="rId2"/>
              </a:rPr>
              <a:t>гражданского судопроизводства</a:t>
            </a:r>
            <a:r>
              <a:rPr lang="ru-RU" b="1" u="sng" dirty="0">
                <a:solidFill>
                  <a:schemeClr val="bg1"/>
                </a:solidFill>
              </a:rPr>
              <a:t>. </a:t>
            </a:r>
            <a:r>
              <a:rPr lang="ru-RU" b="1" dirty="0"/>
              <a:t>В случаях, предусмотренных </a:t>
            </a:r>
            <a:r>
              <a:rPr lang="ru-RU" b="1" dirty="0" smtClean="0"/>
              <a:t>семейным Кодексом</a:t>
            </a:r>
            <a:r>
              <a:rPr lang="ru-RU" b="1" dirty="0"/>
              <a:t>, защита брачно-семейных (</a:t>
            </a:r>
            <a:r>
              <a:rPr lang="ru-RU" b="1" dirty="0" err="1"/>
              <a:t>супружеско</a:t>
            </a:r>
            <a:r>
              <a:rPr lang="ru-RU" b="1" dirty="0"/>
              <a:t>-семейных) прав осуществляется государственными органами в пределах их компетенции и в порядке, предусмотренном </a:t>
            </a:r>
            <a:r>
              <a:rPr lang="ru-RU" b="1" dirty="0" smtClean="0"/>
              <a:t> семейным </a:t>
            </a:r>
            <a:r>
              <a:rPr lang="ru-RU" b="1" dirty="0"/>
              <a:t>Кодексом. </a:t>
            </a:r>
          </a:p>
          <a:p>
            <a:endParaRPr lang="ru-RU" dirty="0"/>
          </a:p>
        </p:txBody>
      </p:sp>
      <p:pic>
        <p:nvPicPr>
          <p:cNvPr id="6146" name="Picture 2" descr="http://www.bnews.kz/picture/380/news/ec461a3c612824bd9d3912a42e0c17c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r="269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8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Условия заключения брака (супружества)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3091739"/>
          </a:xfrm>
        </p:spPr>
        <p:txBody>
          <a:bodyPr>
            <a:normAutofit/>
          </a:bodyPr>
          <a:lstStyle/>
          <a:p>
            <a:r>
              <a:rPr lang="ru-RU" sz="2400" b="1" dirty="0"/>
              <a:t>Для заключения брака (супружества) необходимы свободное и полное согласие мужчины и женщины, вступающих в брак (супружество), и достижение ими брачного (супружеского) возраста</a:t>
            </a:r>
            <a:endParaRPr lang="ru-RU" sz="2400" b="1" dirty="0"/>
          </a:p>
        </p:txBody>
      </p:sp>
      <p:pic>
        <p:nvPicPr>
          <p:cNvPr id="7170" name="Picture 2" descr="http://content.foto.mail.ru/mail/wed-kz/_myphoto/i-19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1" b="897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6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Брачный (супружеский) возраст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3968" y="2785533"/>
            <a:ext cx="4536503" cy="3091739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1. Брачный (супружеский) возраст устанавливается для мужчин и женщин в восемнадцать лет.</a:t>
            </a:r>
          </a:p>
          <a:p>
            <a:r>
              <a:rPr lang="ru-RU" b="1" dirty="0"/>
              <a:t>2. Регистрирующие органы по месту государственной регистрации заключения брака (супружества) снижают брачный (супружеский) возраст на срок не более двух лет при наличии следующих уважительных причин:</a:t>
            </a:r>
          </a:p>
          <a:p>
            <a:r>
              <a:rPr lang="ru-RU" b="1" dirty="0"/>
              <a:t>1) беременности;</a:t>
            </a:r>
          </a:p>
          <a:p>
            <a:r>
              <a:rPr lang="ru-RU" b="1" dirty="0"/>
              <a:t>2) рождении общего ребенка.</a:t>
            </a:r>
          </a:p>
          <a:p>
            <a:endParaRPr lang="ru-RU" dirty="0"/>
          </a:p>
        </p:txBody>
      </p:sp>
      <p:pic>
        <p:nvPicPr>
          <p:cNvPr id="8194" name="Picture 2" descr="http://content.foto.mail.ru/mail/wed-kz/_myphoto/s-183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4" b="21184"/>
          <a:stretch>
            <a:fillRect/>
          </a:stretch>
        </p:blipFill>
        <p:spPr bwMode="auto">
          <a:xfrm>
            <a:off x="395288" y="1557338"/>
            <a:ext cx="3816350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85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166</TotalTime>
  <Words>828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Основы брачно-семейного законодательства Республики Казахстан </vt:lpstr>
      <vt:lpstr>Принципы брачно-семейного законодательства Республики Казахстан</vt:lpstr>
      <vt:lpstr>Принципы брачно-семейного законодательства Республики Казахстан</vt:lpstr>
      <vt:lpstr>Признается брак (супружество), заключенный только государственными органами.</vt:lpstr>
      <vt:lpstr>Запрещаются любые формы ограничения прав граждан при вступлении в брак (супружество) и в семейных отношениях по мотивам происхождения, социального, должностного и имущественного положения, расы, национальности, языка, отношения к религии или по любым иным обстоятельствам.</vt:lpstr>
      <vt:lpstr>Осуществление прав и обязанностей в брачно-семейных (супружеско-семейных) отношениях </vt:lpstr>
      <vt:lpstr>Защита брачно-семейных (супружеско-семейных) прав</vt:lpstr>
      <vt:lpstr>Условия заключения брака (супружества) </vt:lpstr>
      <vt:lpstr>Брачный (супружеский) возраст</vt:lpstr>
      <vt:lpstr>Лица, между которыми не допускается заключение брака</vt:lpstr>
      <vt:lpstr>Медицинское обследование лиц, вступающих в брак </vt:lpstr>
      <vt:lpstr>Прекращение брака </vt:lpstr>
      <vt:lpstr>Расторжение брака </vt:lpstr>
      <vt:lpstr>Расторжение брака (супружества) в судебном порядке производится в случаях: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брачно-семейного законодательства Республики Казахстан</dc:title>
  <dc:creator>Александр Николаевич</dc:creator>
  <cp:lastModifiedBy>Александр Николаевич</cp:lastModifiedBy>
  <cp:revision>8</cp:revision>
  <dcterms:created xsi:type="dcterms:W3CDTF">2013-04-12T03:47:28Z</dcterms:created>
  <dcterms:modified xsi:type="dcterms:W3CDTF">2013-04-12T06:34:18Z</dcterms:modified>
</cp:coreProperties>
</file>